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4"/>
  </p:sldMasterIdLst>
  <p:notesMasterIdLst>
    <p:notesMasterId r:id="rId13"/>
  </p:notesMasterIdLst>
  <p:sldIdLst>
    <p:sldId id="321" r:id="rId5"/>
    <p:sldId id="316" r:id="rId6"/>
    <p:sldId id="265" r:id="rId7"/>
    <p:sldId id="332" r:id="rId8"/>
    <p:sldId id="331" r:id="rId9"/>
    <p:sldId id="327" r:id="rId10"/>
    <p:sldId id="333" r:id="rId11"/>
    <p:sldId id="315" r:id="rId12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C5D9"/>
    <a:srgbClr val="4CA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66531"/>
  </p:normalViewPr>
  <p:slideViewPr>
    <p:cSldViewPr snapToGrid="0">
      <p:cViewPr varScale="1">
        <p:scale>
          <a:sx n="41" d="100"/>
          <a:sy n="41" d="100"/>
        </p:scale>
        <p:origin x="28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s://northstarregional.com/" TargetMode="External"/><Relationship Id="rId1" Type="http://schemas.openxmlformats.org/officeDocument/2006/relationships/hyperlink" Target="mailto:Admissions@NorthStarRegional.com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hyperlink" Target="mailto:Admissions@NorthStarRegional.com" TargetMode="External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hyperlink" Target="https://northstarregional.com/" TargetMode="External"/><Relationship Id="rId4" Type="http://schemas.openxmlformats.org/officeDocument/2006/relationships/image" Target="../media/image11.svg"/><Relationship Id="rId9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473AA-01D4-4F66-A562-8AB245BAD9A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D6DDDC-79F6-4F5B-9899-375C85EDAF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1-833-NSR-HOPE (1-833-677-4673)                               </a:t>
          </a:r>
        </a:p>
        <a:p>
          <a:pPr>
            <a:lnSpc>
              <a:spcPct val="100000"/>
            </a:lnSpc>
          </a:pPr>
          <a:r>
            <a:rPr lang="en-US" sz="2000" b="1" dirty="0"/>
            <a:t>Fax: </a:t>
          </a:r>
          <a:r>
            <a:rPr lang="en-US" sz="2000" dirty="0"/>
            <a:t>763-225-4470                                                           </a:t>
          </a:r>
        </a:p>
      </dgm:t>
    </dgm:pt>
    <dgm:pt modelId="{68F72131-71C3-4B74-B987-3A8BD5791EC7}" type="parTrans" cxnId="{E125C46E-85B1-446D-B66A-47B5DEA8FDFB}">
      <dgm:prSet/>
      <dgm:spPr/>
      <dgm:t>
        <a:bodyPr/>
        <a:lstStyle/>
        <a:p>
          <a:endParaRPr lang="en-US"/>
        </a:p>
      </dgm:t>
    </dgm:pt>
    <dgm:pt modelId="{39B6A3F8-1E91-4873-AA02-A22DB9F0B698}" type="sibTrans" cxnId="{E125C46E-85B1-446D-B66A-47B5DEA8FDFB}">
      <dgm:prSet/>
      <dgm:spPr/>
      <dgm:t>
        <a:bodyPr/>
        <a:lstStyle/>
        <a:p>
          <a:endParaRPr lang="en-US"/>
        </a:p>
      </dgm:t>
    </dgm:pt>
    <dgm:pt modelId="{F28D2FF3-AEC1-4636-A1B5-B60BC3B1AB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Online: </a:t>
          </a:r>
          <a:r>
            <a:rPr lang="en-US" sz="2000" dirty="0"/>
            <a:t>https://</a:t>
          </a:r>
          <a:r>
            <a:rPr lang="en-US" sz="2000" dirty="0" err="1"/>
            <a:t>northstarregional.com</a:t>
          </a:r>
          <a:r>
            <a:rPr lang="en-US" sz="2000" dirty="0"/>
            <a:t>/bed-availability/ </a:t>
          </a:r>
        </a:p>
        <a:p>
          <a:pPr>
            <a:lnSpc>
              <a:spcPct val="100000"/>
            </a:lnSpc>
          </a:pPr>
          <a:r>
            <a:rPr lang="en-US" sz="2000" b="1" dirty="0"/>
            <a:t>Latest in housing availability across all NorthStar Regional locations.</a:t>
          </a:r>
          <a:endParaRPr lang="en-US" sz="2000" dirty="0"/>
        </a:p>
        <a:p>
          <a:pPr>
            <a:lnSpc>
              <a:spcPct val="100000"/>
            </a:lnSpc>
          </a:pPr>
          <a:endParaRPr lang="en-US" sz="2000" dirty="0"/>
        </a:p>
      </dgm:t>
    </dgm:pt>
    <dgm:pt modelId="{131FD252-EDBC-407C-AB85-F5E37F736FD0}" type="parTrans" cxnId="{FFCC76EB-6D4B-4059-962A-049509A2995D}">
      <dgm:prSet/>
      <dgm:spPr/>
      <dgm:t>
        <a:bodyPr/>
        <a:lstStyle/>
        <a:p>
          <a:endParaRPr lang="en-US"/>
        </a:p>
      </dgm:t>
    </dgm:pt>
    <dgm:pt modelId="{C2B0F150-0F3A-463A-A1F4-05EEC30ADC4D}" type="sibTrans" cxnId="{FFCC76EB-6D4B-4059-962A-049509A2995D}">
      <dgm:prSet/>
      <dgm:spPr/>
      <dgm:t>
        <a:bodyPr/>
        <a:lstStyle/>
        <a:p>
          <a:endParaRPr lang="en-US"/>
        </a:p>
      </dgm:t>
    </dgm:pt>
    <dgm:pt modelId="{14961C64-3787-4B4C-B004-76F4A1A32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Email: </a:t>
          </a:r>
          <a:r>
            <a:rPr lang="en-US" sz="2000" u="sng" dirty="0">
              <a:hlinkClick xmlns:r="http://schemas.openxmlformats.org/officeDocument/2006/relationships" r:id="rId1"/>
            </a:rPr>
            <a:t>Admissions@NorthStarRegional.com</a:t>
          </a:r>
          <a:endParaRPr lang="en-US" sz="2000" dirty="0"/>
        </a:p>
      </dgm:t>
    </dgm:pt>
    <dgm:pt modelId="{2B9B3F0D-929F-4033-8065-437BFD757D6B}" type="parTrans" cxnId="{58D6F2C8-2CA0-41D6-B10E-B6C7F4537078}">
      <dgm:prSet/>
      <dgm:spPr/>
      <dgm:t>
        <a:bodyPr/>
        <a:lstStyle/>
        <a:p>
          <a:endParaRPr lang="en-US"/>
        </a:p>
      </dgm:t>
    </dgm:pt>
    <dgm:pt modelId="{79F0771A-943C-417A-AD10-A0A7E1D0E3FB}" type="sibTrans" cxnId="{58D6F2C8-2CA0-41D6-B10E-B6C7F4537078}">
      <dgm:prSet/>
      <dgm:spPr/>
      <dgm:t>
        <a:bodyPr/>
        <a:lstStyle/>
        <a:p>
          <a:endParaRPr lang="en-US"/>
        </a:p>
      </dgm:t>
    </dgm:pt>
    <dgm:pt modelId="{AACFCD06-198E-4832-BA98-A19FE2C995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hlinkClick xmlns:r="http://schemas.openxmlformats.org/officeDocument/2006/relationships" r:id="rId2"/>
            </a:rPr>
            <a:t>https://northstarregional.com/</a:t>
          </a:r>
          <a:r>
            <a:rPr lang="en-US" sz="2000" b="1" dirty="0"/>
            <a:t> </a:t>
          </a:r>
          <a:endParaRPr lang="en-US" sz="2000" dirty="0"/>
        </a:p>
      </dgm:t>
    </dgm:pt>
    <dgm:pt modelId="{C6793868-AC3C-47CD-8B2E-9CF9E01C659B}" type="parTrans" cxnId="{3DD9F4E0-B649-414E-837D-0923F99E61AA}">
      <dgm:prSet/>
      <dgm:spPr/>
      <dgm:t>
        <a:bodyPr/>
        <a:lstStyle/>
        <a:p>
          <a:endParaRPr lang="en-US"/>
        </a:p>
      </dgm:t>
    </dgm:pt>
    <dgm:pt modelId="{FDF0FEA6-578D-494F-972F-4DCA4A1ADC86}" type="sibTrans" cxnId="{3DD9F4E0-B649-414E-837D-0923F99E61AA}">
      <dgm:prSet/>
      <dgm:spPr/>
      <dgm:t>
        <a:bodyPr/>
        <a:lstStyle/>
        <a:p>
          <a:endParaRPr lang="en-US"/>
        </a:p>
      </dgm:t>
    </dgm:pt>
    <dgm:pt modelId="{4D711B96-C321-4069-8B3B-6BF53A074405}" type="pres">
      <dgm:prSet presAssocID="{0B4473AA-01D4-4F66-A562-8AB245BAD9A2}" presName="root" presStyleCnt="0">
        <dgm:presLayoutVars>
          <dgm:dir/>
          <dgm:resizeHandles val="exact"/>
        </dgm:presLayoutVars>
      </dgm:prSet>
      <dgm:spPr/>
    </dgm:pt>
    <dgm:pt modelId="{62F02946-B8DA-4151-9169-B5D3657D4F48}" type="pres">
      <dgm:prSet presAssocID="{C2D6DDDC-79F6-4F5B-9899-375C85EDAF9C}" presName="compNode" presStyleCnt="0"/>
      <dgm:spPr/>
    </dgm:pt>
    <dgm:pt modelId="{8F0E14A8-F24F-4AF2-B019-739FB9CCBF4A}" type="pres">
      <dgm:prSet presAssocID="{C2D6DDDC-79F6-4F5B-9899-375C85EDAF9C}" presName="iconRect" presStyleLbl="node1" presStyleIdx="0" presStyleCnt="4" custLinFactNeighborX="5957" custLinFactNeighborY="-3485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68F400A4-397A-43FE-ADA4-978D87D83B95}" type="pres">
      <dgm:prSet presAssocID="{C2D6DDDC-79F6-4F5B-9899-375C85EDAF9C}" presName="spaceRect" presStyleCnt="0"/>
      <dgm:spPr/>
    </dgm:pt>
    <dgm:pt modelId="{6415A92E-6FA5-4E40-96DC-F9048DCC67D6}" type="pres">
      <dgm:prSet presAssocID="{C2D6DDDC-79F6-4F5B-9899-375C85EDAF9C}" presName="textRect" presStyleLbl="revTx" presStyleIdx="0" presStyleCnt="4" custScaleX="97906" custScaleY="199004" custLinFactNeighborX="2681" custLinFactNeighborY="75341">
        <dgm:presLayoutVars>
          <dgm:chMax val="1"/>
          <dgm:chPref val="1"/>
        </dgm:presLayoutVars>
      </dgm:prSet>
      <dgm:spPr/>
    </dgm:pt>
    <dgm:pt modelId="{DAD71ED9-52B3-4F2D-A233-850259DE03A7}" type="pres">
      <dgm:prSet presAssocID="{39B6A3F8-1E91-4873-AA02-A22DB9F0B698}" presName="sibTrans" presStyleCnt="0"/>
      <dgm:spPr/>
    </dgm:pt>
    <dgm:pt modelId="{A990FC2D-6A9C-4017-A981-4617176CD4BD}" type="pres">
      <dgm:prSet presAssocID="{F28D2FF3-AEC1-4636-A1B5-B60BC3B1ABF2}" presName="compNode" presStyleCnt="0"/>
      <dgm:spPr/>
    </dgm:pt>
    <dgm:pt modelId="{16E287B2-876B-475B-B361-6981AA8DF5B2}" type="pres">
      <dgm:prSet presAssocID="{F28D2FF3-AEC1-4636-A1B5-B60BC3B1ABF2}" presName="iconRect" presStyleLbl="node1" presStyleIdx="1" presStyleCnt="4" custLinFactNeighborX="-5957" custLinFactNeighborY="-5623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664DB9A1-38C2-430E-AD08-1E9A084A1117}" type="pres">
      <dgm:prSet presAssocID="{F28D2FF3-AEC1-4636-A1B5-B60BC3B1ABF2}" presName="spaceRect" presStyleCnt="0"/>
      <dgm:spPr/>
    </dgm:pt>
    <dgm:pt modelId="{21F85E97-88E8-4349-96B7-9EE77F33C318}" type="pres">
      <dgm:prSet presAssocID="{F28D2FF3-AEC1-4636-A1B5-B60BC3B1ABF2}" presName="textRect" presStyleLbl="revTx" presStyleIdx="1" presStyleCnt="4" custScaleX="97906" custLinFactNeighborX="-1158" custLinFactNeighborY="589">
        <dgm:presLayoutVars>
          <dgm:chMax val="1"/>
          <dgm:chPref val="1"/>
        </dgm:presLayoutVars>
      </dgm:prSet>
      <dgm:spPr/>
    </dgm:pt>
    <dgm:pt modelId="{0F424DAA-2EC2-4521-A213-4033C9447482}" type="pres">
      <dgm:prSet presAssocID="{C2B0F150-0F3A-463A-A1F4-05EEC30ADC4D}" presName="sibTrans" presStyleCnt="0"/>
      <dgm:spPr/>
    </dgm:pt>
    <dgm:pt modelId="{9ED1AECC-6492-4825-9B82-A010D1727212}" type="pres">
      <dgm:prSet presAssocID="{14961C64-3787-4B4C-B004-76F4A1A32888}" presName="compNode" presStyleCnt="0"/>
      <dgm:spPr/>
    </dgm:pt>
    <dgm:pt modelId="{2426B2C8-7C8E-4831-9446-AA1F61E5E668}" type="pres">
      <dgm:prSet presAssocID="{14961C64-3787-4B4C-B004-76F4A1A32888}" presName="iconRect" presStyleLbl="node1" presStyleIdx="2" presStyleCnt="4" custLinFactNeighborX="-5957" custLinFactNeighborY="-5623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135CDC2A-294C-4D62-9D05-99A1937AFB77}" type="pres">
      <dgm:prSet presAssocID="{14961C64-3787-4B4C-B004-76F4A1A32888}" presName="spaceRect" presStyleCnt="0"/>
      <dgm:spPr/>
    </dgm:pt>
    <dgm:pt modelId="{660B1E70-225E-4A57-8C5D-989DD50288B6}" type="pres">
      <dgm:prSet presAssocID="{14961C64-3787-4B4C-B004-76F4A1A32888}" presName="textRect" presStyleLbl="revTx" presStyleIdx="2" presStyleCnt="4" custScaleX="97906">
        <dgm:presLayoutVars>
          <dgm:chMax val="1"/>
          <dgm:chPref val="1"/>
        </dgm:presLayoutVars>
      </dgm:prSet>
      <dgm:spPr/>
    </dgm:pt>
    <dgm:pt modelId="{35B65345-BB1B-48B1-9C78-F65525EBF09A}" type="pres">
      <dgm:prSet presAssocID="{79F0771A-943C-417A-AD10-A0A7E1D0E3FB}" presName="sibTrans" presStyleCnt="0"/>
      <dgm:spPr/>
    </dgm:pt>
    <dgm:pt modelId="{FF7687D9-0C28-4B3F-92AC-A9C12BD281E9}" type="pres">
      <dgm:prSet presAssocID="{AACFCD06-198E-4832-BA98-A19FE2C99531}" presName="compNode" presStyleCnt="0"/>
      <dgm:spPr/>
    </dgm:pt>
    <dgm:pt modelId="{0C272805-CC57-4037-8B50-2CE27E9C5A9C}" type="pres">
      <dgm:prSet presAssocID="{AACFCD06-198E-4832-BA98-A19FE2C99531}" presName="iconRect" presStyleLbl="node1" presStyleIdx="3" presStyleCnt="4" custLinFactNeighborX="-5957" custLinFactNeighborY="-5623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2DA38437-EBAA-43CC-B59E-87F9BB8A88E2}" type="pres">
      <dgm:prSet presAssocID="{AACFCD06-198E-4832-BA98-A19FE2C99531}" presName="spaceRect" presStyleCnt="0"/>
      <dgm:spPr/>
    </dgm:pt>
    <dgm:pt modelId="{1657A2A0-61E6-4B25-89AD-995C81D7177F}" type="pres">
      <dgm:prSet presAssocID="{AACFCD06-198E-4832-BA98-A19FE2C99531}" presName="textRect" presStyleLbl="revTx" presStyleIdx="3" presStyleCnt="4" custScaleX="97906">
        <dgm:presLayoutVars>
          <dgm:chMax val="1"/>
          <dgm:chPref val="1"/>
        </dgm:presLayoutVars>
      </dgm:prSet>
      <dgm:spPr/>
    </dgm:pt>
  </dgm:ptLst>
  <dgm:cxnLst>
    <dgm:cxn modelId="{CBAA7E4A-EC4E-4B66-88F4-D430B63E37E7}" type="presOf" srcId="{C2D6DDDC-79F6-4F5B-9899-375C85EDAF9C}" destId="{6415A92E-6FA5-4E40-96DC-F9048DCC67D6}" srcOrd="0" destOrd="0" presId="urn:microsoft.com/office/officeart/2018/2/layout/IconLabelList"/>
    <dgm:cxn modelId="{D581B753-CEC2-4FF6-B7E5-CBBAE1DDAA66}" type="presOf" srcId="{F28D2FF3-AEC1-4636-A1B5-B60BC3B1ABF2}" destId="{21F85E97-88E8-4349-96B7-9EE77F33C318}" srcOrd="0" destOrd="0" presId="urn:microsoft.com/office/officeart/2018/2/layout/IconLabelList"/>
    <dgm:cxn modelId="{E125C46E-85B1-446D-B66A-47B5DEA8FDFB}" srcId="{0B4473AA-01D4-4F66-A562-8AB245BAD9A2}" destId="{C2D6DDDC-79F6-4F5B-9899-375C85EDAF9C}" srcOrd="0" destOrd="0" parTransId="{68F72131-71C3-4B74-B987-3A8BD5791EC7}" sibTransId="{39B6A3F8-1E91-4873-AA02-A22DB9F0B698}"/>
    <dgm:cxn modelId="{8BE7B28E-EAA1-46C8-AA04-A2B4BB5898C8}" type="presOf" srcId="{AACFCD06-198E-4832-BA98-A19FE2C99531}" destId="{1657A2A0-61E6-4B25-89AD-995C81D7177F}" srcOrd="0" destOrd="0" presId="urn:microsoft.com/office/officeart/2018/2/layout/IconLabelList"/>
    <dgm:cxn modelId="{58D6F2C8-2CA0-41D6-B10E-B6C7F4537078}" srcId="{0B4473AA-01D4-4F66-A562-8AB245BAD9A2}" destId="{14961C64-3787-4B4C-B004-76F4A1A32888}" srcOrd="2" destOrd="0" parTransId="{2B9B3F0D-929F-4033-8065-437BFD757D6B}" sibTransId="{79F0771A-943C-417A-AD10-A0A7E1D0E3FB}"/>
    <dgm:cxn modelId="{237078D3-F60B-4A72-8D88-E3198D2287B0}" type="presOf" srcId="{0B4473AA-01D4-4F66-A562-8AB245BAD9A2}" destId="{4D711B96-C321-4069-8B3B-6BF53A074405}" srcOrd="0" destOrd="0" presId="urn:microsoft.com/office/officeart/2018/2/layout/IconLabelList"/>
    <dgm:cxn modelId="{6E6210DE-ECED-4A51-8C67-58AF578035AD}" type="presOf" srcId="{14961C64-3787-4B4C-B004-76F4A1A32888}" destId="{660B1E70-225E-4A57-8C5D-989DD50288B6}" srcOrd="0" destOrd="0" presId="urn:microsoft.com/office/officeart/2018/2/layout/IconLabelList"/>
    <dgm:cxn modelId="{3DD9F4E0-B649-414E-837D-0923F99E61AA}" srcId="{0B4473AA-01D4-4F66-A562-8AB245BAD9A2}" destId="{AACFCD06-198E-4832-BA98-A19FE2C99531}" srcOrd="3" destOrd="0" parTransId="{C6793868-AC3C-47CD-8B2E-9CF9E01C659B}" sibTransId="{FDF0FEA6-578D-494F-972F-4DCA4A1ADC86}"/>
    <dgm:cxn modelId="{FFCC76EB-6D4B-4059-962A-049509A2995D}" srcId="{0B4473AA-01D4-4F66-A562-8AB245BAD9A2}" destId="{F28D2FF3-AEC1-4636-A1B5-B60BC3B1ABF2}" srcOrd="1" destOrd="0" parTransId="{131FD252-EDBC-407C-AB85-F5E37F736FD0}" sibTransId="{C2B0F150-0F3A-463A-A1F4-05EEC30ADC4D}"/>
    <dgm:cxn modelId="{1C68A7E4-6D23-4FA9-BE49-C82424CBFBDD}" type="presParOf" srcId="{4D711B96-C321-4069-8B3B-6BF53A074405}" destId="{62F02946-B8DA-4151-9169-B5D3657D4F48}" srcOrd="0" destOrd="0" presId="urn:microsoft.com/office/officeart/2018/2/layout/IconLabelList"/>
    <dgm:cxn modelId="{77FC7F65-919B-4E8E-8569-224E1E5830F3}" type="presParOf" srcId="{62F02946-B8DA-4151-9169-B5D3657D4F48}" destId="{8F0E14A8-F24F-4AF2-B019-739FB9CCBF4A}" srcOrd="0" destOrd="0" presId="urn:microsoft.com/office/officeart/2018/2/layout/IconLabelList"/>
    <dgm:cxn modelId="{16992384-8644-42F8-808D-C446FE7216B9}" type="presParOf" srcId="{62F02946-B8DA-4151-9169-B5D3657D4F48}" destId="{68F400A4-397A-43FE-ADA4-978D87D83B95}" srcOrd="1" destOrd="0" presId="urn:microsoft.com/office/officeart/2018/2/layout/IconLabelList"/>
    <dgm:cxn modelId="{B7D3BE00-4B2E-4EAA-AC77-7A1D07523802}" type="presParOf" srcId="{62F02946-B8DA-4151-9169-B5D3657D4F48}" destId="{6415A92E-6FA5-4E40-96DC-F9048DCC67D6}" srcOrd="2" destOrd="0" presId="urn:microsoft.com/office/officeart/2018/2/layout/IconLabelList"/>
    <dgm:cxn modelId="{90BB4643-6072-4F2C-B042-87B5B514866E}" type="presParOf" srcId="{4D711B96-C321-4069-8B3B-6BF53A074405}" destId="{DAD71ED9-52B3-4F2D-A233-850259DE03A7}" srcOrd="1" destOrd="0" presId="urn:microsoft.com/office/officeart/2018/2/layout/IconLabelList"/>
    <dgm:cxn modelId="{2984F5F2-A09E-43FE-8AC8-7FD5C2F83A7F}" type="presParOf" srcId="{4D711B96-C321-4069-8B3B-6BF53A074405}" destId="{A990FC2D-6A9C-4017-A981-4617176CD4BD}" srcOrd="2" destOrd="0" presId="urn:microsoft.com/office/officeart/2018/2/layout/IconLabelList"/>
    <dgm:cxn modelId="{FD9CDDF5-8EDE-4C5D-B73C-81962422DAB1}" type="presParOf" srcId="{A990FC2D-6A9C-4017-A981-4617176CD4BD}" destId="{16E287B2-876B-475B-B361-6981AA8DF5B2}" srcOrd="0" destOrd="0" presId="urn:microsoft.com/office/officeart/2018/2/layout/IconLabelList"/>
    <dgm:cxn modelId="{17CF5DAE-9700-45AB-AE94-1628D7449D71}" type="presParOf" srcId="{A990FC2D-6A9C-4017-A981-4617176CD4BD}" destId="{664DB9A1-38C2-430E-AD08-1E9A084A1117}" srcOrd="1" destOrd="0" presId="urn:microsoft.com/office/officeart/2018/2/layout/IconLabelList"/>
    <dgm:cxn modelId="{366E1630-05FC-4B83-83F3-D9ADB9CC5653}" type="presParOf" srcId="{A990FC2D-6A9C-4017-A981-4617176CD4BD}" destId="{21F85E97-88E8-4349-96B7-9EE77F33C318}" srcOrd="2" destOrd="0" presId="urn:microsoft.com/office/officeart/2018/2/layout/IconLabelList"/>
    <dgm:cxn modelId="{B93F2D02-67C6-49B9-ACA6-D4D2F0D6D3CD}" type="presParOf" srcId="{4D711B96-C321-4069-8B3B-6BF53A074405}" destId="{0F424DAA-2EC2-4521-A213-4033C9447482}" srcOrd="3" destOrd="0" presId="urn:microsoft.com/office/officeart/2018/2/layout/IconLabelList"/>
    <dgm:cxn modelId="{A6E6306B-2CA3-469F-804D-1B2374640DDD}" type="presParOf" srcId="{4D711B96-C321-4069-8B3B-6BF53A074405}" destId="{9ED1AECC-6492-4825-9B82-A010D1727212}" srcOrd="4" destOrd="0" presId="urn:microsoft.com/office/officeart/2018/2/layout/IconLabelList"/>
    <dgm:cxn modelId="{7FE20C4B-9CAE-4AFC-BF2B-0656A93B9535}" type="presParOf" srcId="{9ED1AECC-6492-4825-9B82-A010D1727212}" destId="{2426B2C8-7C8E-4831-9446-AA1F61E5E668}" srcOrd="0" destOrd="0" presId="urn:microsoft.com/office/officeart/2018/2/layout/IconLabelList"/>
    <dgm:cxn modelId="{1444E34D-3FDA-4962-B935-826EBC179D77}" type="presParOf" srcId="{9ED1AECC-6492-4825-9B82-A010D1727212}" destId="{135CDC2A-294C-4D62-9D05-99A1937AFB77}" srcOrd="1" destOrd="0" presId="urn:microsoft.com/office/officeart/2018/2/layout/IconLabelList"/>
    <dgm:cxn modelId="{D03C2820-6837-43E0-910C-23AFD9112E5C}" type="presParOf" srcId="{9ED1AECC-6492-4825-9B82-A010D1727212}" destId="{660B1E70-225E-4A57-8C5D-989DD50288B6}" srcOrd="2" destOrd="0" presId="urn:microsoft.com/office/officeart/2018/2/layout/IconLabelList"/>
    <dgm:cxn modelId="{0D39676B-E3E3-4F02-B2BF-77BCFE22CFC8}" type="presParOf" srcId="{4D711B96-C321-4069-8B3B-6BF53A074405}" destId="{35B65345-BB1B-48B1-9C78-F65525EBF09A}" srcOrd="5" destOrd="0" presId="urn:microsoft.com/office/officeart/2018/2/layout/IconLabelList"/>
    <dgm:cxn modelId="{FDDAFAD9-DAE8-41F9-8F3A-E790E520B13A}" type="presParOf" srcId="{4D711B96-C321-4069-8B3B-6BF53A074405}" destId="{FF7687D9-0C28-4B3F-92AC-A9C12BD281E9}" srcOrd="6" destOrd="0" presId="urn:microsoft.com/office/officeart/2018/2/layout/IconLabelList"/>
    <dgm:cxn modelId="{85C7CAE5-145A-4F6D-A729-18ABF5335CFA}" type="presParOf" srcId="{FF7687D9-0C28-4B3F-92AC-A9C12BD281E9}" destId="{0C272805-CC57-4037-8B50-2CE27E9C5A9C}" srcOrd="0" destOrd="0" presId="urn:microsoft.com/office/officeart/2018/2/layout/IconLabelList"/>
    <dgm:cxn modelId="{887EECC9-B3B7-4ADB-9D12-DB7406D2FD1F}" type="presParOf" srcId="{FF7687D9-0C28-4B3F-92AC-A9C12BD281E9}" destId="{2DA38437-EBAA-43CC-B59E-87F9BB8A88E2}" srcOrd="1" destOrd="0" presId="urn:microsoft.com/office/officeart/2018/2/layout/IconLabelList"/>
    <dgm:cxn modelId="{8F5EA350-3620-4B56-B8A8-2624B38CB165}" type="presParOf" srcId="{FF7687D9-0C28-4B3F-92AC-A9C12BD281E9}" destId="{1657A2A0-61E6-4B25-89AD-995C81D7177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E14A8-F24F-4AF2-B019-739FB9CCBF4A}">
      <dsp:nvSpPr>
        <dsp:cNvPr id="0" name=""/>
        <dsp:cNvSpPr/>
      </dsp:nvSpPr>
      <dsp:spPr>
        <a:xfrm>
          <a:off x="2174152" y="1170757"/>
          <a:ext cx="1869934" cy="18699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5A92E-6FA5-4E40-96DC-F9048DCC67D6}">
      <dsp:nvSpPr>
        <dsp:cNvPr id="0" name=""/>
        <dsp:cNvSpPr/>
      </dsp:nvSpPr>
      <dsp:spPr>
        <a:xfrm>
          <a:off x="1071693" y="4937300"/>
          <a:ext cx="3983202" cy="418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1-833-NSR-HOPE (1-833-677-4673)                              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Fax: </a:t>
          </a:r>
          <a:r>
            <a:rPr lang="en-US" sz="2000" kern="1200" dirty="0"/>
            <a:t>763-225-4470                                                           </a:t>
          </a:r>
        </a:p>
      </dsp:txBody>
      <dsp:txXfrm>
        <a:off x="1071693" y="4937300"/>
        <a:ext cx="3983202" cy="4184622"/>
      </dsp:txXfrm>
    </dsp:sp>
    <dsp:sp modelId="{16E287B2-876B-475B-B361-6981AA8DF5B2}">
      <dsp:nvSpPr>
        <dsp:cNvPr id="0" name=""/>
        <dsp:cNvSpPr/>
      </dsp:nvSpPr>
      <dsp:spPr>
        <a:xfrm>
          <a:off x="6833974" y="1291425"/>
          <a:ext cx="1869934" cy="18699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85E97-88E8-4349-96B7-9EE77F33C318}">
      <dsp:nvSpPr>
        <dsp:cNvPr id="0" name=""/>
        <dsp:cNvSpPr/>
      </dsp:nvSpPr>
      <dsp:spPr>
        <a:xfrm>
          <a:off x="5798113" y="4926808"/>
          <a:ext cx="3983202" cy="2102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Online: </a:t>
          </a:r>
          <a:r>
            <a:rPr lang="en-US" sz="2000" kern="1200" dirty="0"/>
            <a:t>https://</a:t>
          </a:r>
          <a:r>
            <a:rPr lang="en-US" sz="2000" kern="1200" dirty="0" err="1"/>
            <a:t>northstarregional.com</a:t>
          </a:r>
          <a:r>
            <a:rPr lang="en-US" sz="2000" kern="1200" dirty="0"/>
            <a:t>/bed-availability/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Latest in housing availability across all NorthStar Regional locations.</a:t>
          </a:r>
          <a:endParaRPr lang="en-US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5798113" y="4926808"/>
        <a:ext cx="3983202" cy="2102783"/>
      </dsp:txXfrm>
    </dsp:sp>
    <dsp:sp modelId="{2426B2C8-7C8E-4831-9446-AA1F61E5E668}">
      <dsp:nvSpPr>
        <dsp:cNvPr id="0" name=""/>
        <dsp:cNvSpPr/>
      </dsp:nvSpPr>
      <dsp:spPr>
        <a:xfrm>
          <a:off x="11716580" y="1291425"/>
          <a:ext cx="1869934" cy="18699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B1E70-225E-4A57-8C5D-989DD50288B6}">
      <dsp:nvSpPr>
        <dsp:cNvPr id="0" name=""/>
        <dsp:cNvSpPr/>
      </dsp:nvSpPr>
      <dsp:spPr>
        <a:xfrm>
          <a:off x="10728741" y="4914422"/>
          <a:ext cx="4068394" cy="2102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Email: </a:t>
          </a:r>
          <a:r>
            <a:rPr lang="en-US" sz="2000" u="sng" kern="1200" dirty="0">
              <a:hlinkClick xmlns:r="http://schemas.openxmlformats.org/officeDocument/2006/relationships" r:id="rId7"/>
            </a:rPr>
            <a:t>Admissions@NorthStarRegional.com</a:t>
          </a:r>
          <a:endParaRPr lang="en-US" sz="2000" kern="1200" dirty="0"/>
        </a:p>
      </dsp:txBody>
      <dsp:txXfrm>
        <a:off x="10728741" y="4914422"/>
        <a:ext cx="4068394" cy="2102783"/>
      </dsp:txXfrm>
    </dsp:sp>
    <dsp:sp modelId="{0C272805-CC57-4037-8B50-2CE27E9C5A9C}">
      <dsp:nvSpPr>
        <dsp:cNvPr id="0" name=""/>
        <dsp:cNvSpPr/>
      </dsp:nvSpPr>
      <dsp:spPr>
        <a:xfrm>
          <a:off x="16599186" y="1291425"/>
          <a:ext cx="1869934" cy="186993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7A2A0-61E6-4B25-89AD-995C81D7177F}">
      <dsp:nvSpPr>
        <dsp:cNvPr id="0" name=""/>
        <dsp:cNvSpPr/>
      </dsp:nvSpPr>
      <dsp:spPr>
        <a:xfrm>
          <a:off x="15611347" y="4914422"/>
          <a:ext cx="4068394" cy="2102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hlinkClick xmlns:r="http://schemas.openxmlformats.org/officeDocument/2006/relationships" r:id="rId10"/>
            </a:rPr>
            <a:t>https://northstarregional.com/</a:t>
          </a:r>
          <a:r>
            <a:rPr lang="en-US" sz="2000" b="1" kern="1200" dirty="0"/>
            <a:t> </a:t>
          </a:r>
          <a:endParaRPr lang="en-US" sz="2000" kern="1200" dirty="0"/>
        </a:p>
      </dsp:txBody>
      <dsp:txXfrm>
        <a:off x="15611347" y="4914422"/>
        <a:ext cx="4068394" cy="2102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197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Change photo – keep it short and sweet</a:t>
            </a:r>
            <a:endParaRPr lang="en-US" sz="1200" dirty="0"/>
          </a:p>
          <a:p>
            <a:endParaRPr lang="en-US" sz="1200" b="1" i="0" dirty="0">
              <a:effectLst/>
            </a:endParaRPr>
          </a:p>
          <a:p>
            <a:endParaRPr lang="en-US" sz="2400" b="1" i="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4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Change photo – keep it short and sweet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96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Our Continuum of Care </a:t>
            </a:r>
          </a:p>
          <a:p>
            <a:endParaRPr lang="en-US" sz="1200" dirty="0"/>
          </a:p>
          <a:p>
            <a:r>
              <a:rPr lang="en-US" sz="1200" b="0" i="0" dirty="0">
                <a:solidFill>
                  <a:srgbClr val="54595F"/>
                </a:solidFill>
                <a:effectLst/>
                <a:latin typeface="Roboto Slab"/>
              </a:rPr>
              <a:t>Don’t need to use if you don’t have it</a:t>
            </a:r>
            <a:endParaRPr lang="en-US" cap="none" baseline="0" dirty="0"/>
          </a:p>
        </p:txBody>
      </p:sp>
    </p:spTree>
    <p:extLst>
      <p:ext uri="{BB962C8B-B14F-4D97-AF65-F5344CB8AC3E}">
        <p14:creationId xmlns:p14="http://schemas.microsoft.com/office/powerpoint/2010/main" val="392172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Helvetica Neue"/>
                <a:ea typeface="Helvetica Neue"/>
                <a:cs typeface="Helvetica Neue"/>
                <a:sym typeface="Helvetica Neue"/>
              </a:rPr>
              <a:t>For picture - NSR logo if you can’t find a good photo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6523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54595F"/>
                </a:solidFill>
                <a:effectLst/>
                <a:latin typeface="Roboto Slab"/>
              </a:rPr>
              <a:t>More for pictures and describing NSR</a:t>
            </a:r>
          </a:p>
          <a:p>
            <a:pPr algn="l" fontAlgn="base"/>
            <a:endParaRPr lang="en-US" sz="1200" i="0" dirty="0"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368976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</a:rPr>
              <a:t>Contact us soon</a:t>
            </a:r>
          </a:p>
        </p:txBody>
      </p:sp>
    </p:spTree>
    <p:extLst>
      <p:ext uri="{BB962C8B-B14F-4D97-AF65-F5344CB8AC3E}">
        <p14:creationId xmlns:p14="http://schemas.microsoft.com/office/powerpoint/2010/main" val="2852793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</a:rPr>
              <a:t>How Can we Help You and Your Clients?</a:t>
            </a:r>
          </a:p>
          <a:p>
            <a:pPr algn="l"/>
            <a:endParaRPr lang="en-US" sz="1200" dirty="0">
              <a:solidFill>
                <a:schemeClr val="accent1"/>
              </a:solidFill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242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9057-CC46-4B2F-9284-B9DE466C1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91C9B-CBE2-446D-AC6C-630A8DEEE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BE856-1089-4504-B794-ADFF3EF0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FA9C6-B149-4A86-AB95-3962B299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C999-5C96-4803-9774-E799BF07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3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AD40-6C41-477D-B7E4-F255CECA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E72D2-C26A-4024-9BDD-14353CB50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2A923-F6D2-4C11-AA99-275A0375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11AB0-C832-407F-A12C-B722E88F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58F10-27D0-447D-874F-5B226F3E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0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E34567-B146-4C0B-B608-92B2A595E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99BD4-1479-4AC6-8555-B7AE3A9DC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161D2-9384-4C84-9A32-87F207F9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F2B23-4ACA-43C6-89B3-CB66D4F4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47BFA-BC6B-4CC5-88B8-55952DDF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89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25070" y="946546"/>
            <a:ext cx="1372221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2035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3595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A483-CA46-4230-9FE7-12E19BBB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3FA52-117B-44C1-B388-C7172C47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0A351-88E3-4E1A-8661-37DBFEC0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56EE1-0790-44F2-B6C2-6AA38D0A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DD17F-BC96-48FC-9676-4E7EEDD1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E560-314B-4FD4-AAFB-786C4818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3D6CA-82C5-4FC4-B029-205D32251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4E52E-9589-4338-AD49-B6225FEA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3293F-2921-4CD7-AEFE-677E25459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8CF12-EC62-4BF2-AC09-A961957D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5530-E823-48ED-87F2-4C0FD9C2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6C93B-DB3C-446A-AC41-7BD01FA53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E5F3B-DAF3-49B8-B2B4-3C31EE556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CB975-1CCF-400C-ACFB-B3AB6027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FABFA-1D86-4404-B427-8404F4B0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3AE0F-AE62-4042-B72D-A8896461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2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A7888-7CC9-4468-B6BB-5822D02D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D2C44-CE58-4996-B4EF-6C398E8BD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A48C5-34C2-47B2-BE82-21A1B1EB7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6078B-0280-4CF5-8E33-AC352E560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382C1-B300-4F6A-B60F-D96E0DFC4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243D4-3E77-432E-923C-BAB9A7DA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601E5-1545-4CBF-A772-BEEE7767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AF59C-99BF-40D0-9576-65A4C1A1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2397-2697-4804-97BB-A39F96D7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50897-A9A6-4245-AA24-D00B6F93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20505-732D-4019-9836-C650E9E5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3EBA8-F518-42E1-BE50-8C8CEAE6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1D2A4-BC2D-4CC9-B9E9-F3DD2D2D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6F561-3776-45D9-B6E0-6AFD4FE6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E493D-1B1B-41F0-96E4-BE0CF3EE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3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2EC91-DFC5-4422-84F3-43AAA95D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90F5-B77A-406B-9D6F-E81FB8EC1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66F69-412E-4BF0-A26E-BAFD11D67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1AF0B-B81C-485E-BD4C-D0488B39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22D7B-F374-4249-8203-669BA534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94244-FB42-427D-9BAA-4D96F63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2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528B-DF90-41E2-9C9E-B002194A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BE4CCF-1176-4FC1-B522-D282FA2F6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5B43B-25A7-4640-8D6E-1CAB0D4D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6EEFB-B795-4E17-B0B4-02D8C683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CFBE-77BF-4DEB-8E38-4B506DA7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6C973-D5BF-47DE-9885-4E75BEDC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780014-F86E-414A-962C-DB7911C1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F775F-CC8D-4DC9-89EC-A336C74AE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4AA10-C04B-4869-A601-67D4CFFBF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31815-3310-4DB8-898B-8F0E13A540D3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E06C1-E282-4AB5-899F-9526884C0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8822D-B1AF-40DF-A9B8-F29A81EDE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SR Group2.JPG" descr="Laughing person">
            <a:extLst>
              <a:ext uri="{FF2B5EF4-FFF2-40B4-BE49-F238E27FC236}">
                <a16:creationId xmlns:a16="http://schemas.microsoft.com/office/drawing/2014/main" id="{1E4BA24A-0A35-4538-AD67-39EF0E6CC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r="10813"/>
          <a:stretch/>
        </p:blipFill>
        <p:spPr>
          <a:xfrm>
            <a:off x="10851942" y="0"/>
            <a:ext cx="16163746" cy="13715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F288839-D96A-455A-9018-7D9EE3354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653" y="5860249"/>
            <a:ext cx="9070459" cy="19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BE4A08-2E79-4190-BDEC-58538868369C}"/>
              </a:ext>
            </a:extLst>
          </p:cNvPr>
          <p:cNvSpPr txBox="1"/>
          <p:nvPr/>
        </p:nvSpPr>
        <p:spPr>
          <a:xfrm>
            <a:off x="1218784" y="7412831"/>
            <a:ext cx="1116563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4800" dirty="0"/>
              <a:t>Body</a:t>
            </a:r>
            <a:endParaRPr lang="en-US" sz="4800" i="0" dirty="0">
              <a:effectLst/>
            </a:endParaRPr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88E77-50A8-4FE4-9837-794350A2D960}"/>
              </a:ext>
            </a:extLst>
          </p:cNvPr>
          <p:cNvSpPr txBox="1"/>
          <p:nvPr/>
        </p:nvSpPr>
        <p:spPr>
          <a:xfrm>
            <a:off x="1218784" y="5855475"/>
            <a:ext cx="556726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rgbClr val="4CAAD8"/>
                </a:solidFill>
              </a:rPr>
              <a:t>Title</a:t>
            </a:r>
            <a:endParaRPr lang="en-US" sz="8000" b="1" dirty="0">
              <a:solidFill>
                <a:srgbClr val="4CAAD8"/>
              </a:solidFill>
              <a:cs typeface="Calibri"/>
            </a:endParaRPr>
          </a:p>
        </p:txBody>
      </p:sp>
      <p:pic>
        <p:nvPicPr>
          <p:cNvPr id="6" name="NSR Group2.JPG" descr="Compass">
            <a:extLst>
              <a:ext uri="{FF2B5EF4-FFF2-40B4-BE49-F238E27FC236}">
                <a16:creationId xmlns:a16="http://schemas.microsoft.com/office/drawing/2014/main" id="{AB885792-727B-4558-8052-63650B2A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r="10728"/>
          <a:stretch/>
        </p:blipFill>
        <p:spPr>
          <a:xfrm>
            <a:off x="10147548" y="0"/>
            <a:ext cx="16163746" cy="13715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BAEE00E-85A7-4877-B21D-A612059F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7" y="756106"/>
            <a:ext cx="6775042" cy="14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NSR Group2.JPG" descr="NSR Group2.JPG"/>
          <p:cNvPicPr>
            <a:picLocks noChangeAspect="1"/>
          </p:cNvPicPr>
          <p:nvPr/>
        </p:nvPicPr>
        <p:blipFill rotWithShape="1">
          <a:blip r:embed="rId3"/>
          <a:srcRect l="4868" r="16471"/>
          <a:stretch/>
        </p:blipFill>
        <p:spPr>
          <a:xfrm>
            <a:off x="12435839" y="10"/>
            <a:ext cx="16163746" cy="13715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1CE63F-F355-496E-A5B7-41A0BB74B9DF}"/>
              </a:ext>
            </a:extLst>
          </p:cNvPr>
          <p:cNvSpPr/>
          <p:nvPr/>
        </p:nvSpPr>
        <p:spPr>
          <a:xfrm>
            <a:off x="432892" y="829770"/>
            <a:ext cx="2388129" cy="1328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8" name="Intensive Outpatient (IOP) &amp; Group Programs"/>
          <p:cNvSpPr txBox="1"/>
          <p:nvPr/>
        </p:nvSpPr>
        <p:spPr>
          <a:xfrm>
            <a:off x="946183" y="7111220"/>
            <a:ext cx="11927806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>
              <a:defRPr sz="7200"/>
            </a:lvl1pPr>
          </a:lstStyle>
          <a:p>
            <a:pPr>
              <a:spcAft>
                <a:spcPts val="600"/>
              </a:spcAft>
            </a:pPr>
            <a:r>
              <a:rPr lang="en-US" sz="4800" dirty="0"/>
              <a:t>Body</a:t>
            </a:r>
            <a:endParaRPr lang="en-US" sz="4800" dirty="0"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9718F-C722-4A11-91B6-CC99847BE945}"/>
              </a:ext>
            </a:extLst>
          </p:cNvPr>
          <p:cNvSpPr txBox="1"/>
          <p:nvPr/>
        </p:nvSpPr>
        <p:spPr>
          <a:xfrm>
            <a:off x="950018" y="5470826"/>
            <a:ext cx="1175252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400" b="1" dirty="0">
                <a:solidFill>
                  <a:srgbClr val="4CAAD8"/>
                </a:solidFill>
              </a:rPr>
              <a:t>Title</a:t>
            </a:r>
            <a:endParaRPr lang="en-US" sz="4800">
              <a:solidFill>
                <a:srgbClr val="4CAAD8"/>
              </a:solidFill>
              <a:cs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CD5AFF1-0E65-42D9-86F6-96EB998BA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7" y="756106"/>
            <a:ext cx="6775042" cy="1490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A88950-307B-4544-9A8A-82F3A081809E}"/>
              </a:ext>
            </a:extLst>
          </p:cNvPr>
          <p:cNvSpPr/>
          <p:nvPr/>
        </p:nvSpPr>
        <p:spPr>
          <a:xfrm>
            <a:off x="18276607" y="10680311"/>
            <a:ext cx="5504328" cy="30858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858DB-5C41-48BC-86FC-9732EAC62F21}"/>
              </a:ext>
            </a:extLst>
          </p:cNvPr>
          <p:cNvSpPr/>
          <p:nvPr/>
        </p:nvSpPr>
        <p:spPr>
          <a:xfrm>
            <a:off x="12421893" y="8792866"/>
            <a:ext cx="5504328" cy="49280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238120-37AB-4FCD-9ECA-4C4A5963D833}"/>
              </a:ext>
            </a:extLst>
          </p:cNvPr>
          <p:cNvSpPr/>
          <p:nvPr/>
        </p:nvSpPr>
        <p:spPr>
          <a:xfrm>
            <a:off x="6567179" y="6792410"/>
            <a:ext cx="5523619" cy="69428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CAE8F1-A3E1-4FFC-B49A-E65CC370C514}"/>
              </a:ext>
            </a:extLst>
          </p:cNvPr>
          <p:cNvSpPr/>
          <p:nvPr/>
        </p:nvSpPr>
        <p:spPr>
          <a:xfrm>
            <a:off x="667384" y="4777450"/>
            <a:ext cx="5504328" cy="89771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2FA1CE-C6C6-4FF0-A391-861CE2FD97A2}"/>
              </a:ext>
            </a:extLst>
          </p:cNvPr>
          <p:cNvSpPr/>
          <p:nvPr/>
        </p:nvSpPr>
        <p:spPr>
          <a:xfrm>
            <a:off x="11259293" y="3085391"/>
            <a:ext cx="9499373" cy="1325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4CAAD8"/>
                </a:solidFill>
                <a:latin typeface="Tahoma"/>
                <a:ea typeface="Tahoma"/>
                <a:cs typeface="Tahoma"/>
              </a:rPr>
              <a:t>Continuum of Care</a:t>
            </a:r>
            <a:endParaRPr lang="en-US" b="1" dirty="0">
              <a:solidFill>
                <a:srgbClr val="4CAAD8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E7E62-6AF4-4464-BB76-3B66673BA96E}"/>
              </a:ext>
            </a:extLst>
          </p:cNvPr>
          <p:cNvSpPr txBox="1"/>
          <p:nvPr/>
        </p:nvSpPr>
        <p:spPr>
          <a:xfrm>
            <a:off x="897574" y="7020898"/>
            <a:ext cx="50439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Residential</a:t>
            </a:r>
          </a:p>
          <a:p>
            <a:pPr algn="ctr"/>
            <a:r>
              <a:rPr lang="en-US" sz="5400" b="1">
                <a:solidFill>
                  <a:schemeClr val="bg1"/>
                </a:solidFill>
              </a:rPr>
              <a:t>Co-Occurring Treatment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B7E8-3030-4B0A-9881-6CFC75F06D1C}"/>
              </a:ext>
            </a:extLst>
          </p:cNvPr>
          <p:cNvSpPr txBox="1"/>
          <p:nvPr/>
        </p:nvSpPr>
        <p:spPr>
          <a:xfrm>
            <a:off x="6687037" y="8313560"/>
            <a:ext cx="52095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Co-Occurring Intensive Outpatient</a:t>
            </a:r>
          </a:p>
          <a:p>
            <a:pPr algn="ctr"/>
            <a:r>
              <a:rPr lang="en-US" sz="5400" b="1">
                <a:solidFill>
                  <a:schemeClr val="bg1"/>
                </a:solidFill>
              </a:rPr>
              <a:t>with Lodging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A9EEAB-3A61-4399-93E5-4948FFABC818}"/>
              </a:ext>
            </a:extLst>
          </p:cNvPr>
          <p:cNvSpPr txBox="1"/>
          <p:nvPr/>
        </p:nvSpPr>
        <p:spPr>
          <a:xfrm>
            <a:off x="12709044" y="9300819"/>
            <a:ext cx="49300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Co-Occurring Intensive</a:t>
            </a:r>
          </a:p>
          <a:p>
            <a:pPr algn="ctr"/>
            <a:r>
              <a:rPr lang="en-US" sz="5400" b="1">
                <a:solidFill>
                  <a:schemeClr val="bg1"/>
                </a:solidFill>
              </a:rPr>
              <a:t>Outpatient</a:t>
            </a:r>
          </a:p>
          <a:p>
            <a:pPr algn="ctr"/>
            <a:r>
              <a:rPr lang="en-US" sz="5400" b="1">
                <a:solidFill>
                  <a:schemeClr val="bg1"/>
                </a:solidFill>
              </a:rPr>
              <a:t>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57EA5-831E-4B76-931B-254C4BCF5014}"/>
              </a:ext>
            </a:extLst>
          </p:cNvPr>
          <p:cNvSpPr txBox="1"/>
          <p:nvPr/>
        </p:nvSpPr>
        <p:spPr>
          <a:xfrm>
            <a:off x="18791932" y="10930553"/>
            <a:ext cx="44736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Sober</a:t>
            </a:r>
          </a:p>
          <a:p>
            <a:pPr algn="ctr"/>
            <a:r>
              <a:rPr lang="en-US" sz="5400" b="1">
                <a:solidFill>
                  <a:schemeClr val="bg1"/>
                </a:solidFill>
              </a:rPr>
              <a:t>Living</a:t>
            </a:r>
          </a:p>
          <a:p>
            <a:pPr algn="ctr"/>
            <a:r>
              <a:rPr lang="en-US" sz="5400" b="1">
                <a:solidFill>
                  <a:schemeClr val="bg1"/>
                </a:solidFill>
              </a:rPr>
              <a:t>Homes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A2237D8-292A-461D-99C3-F7C87234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67" y="756106"/>
            <a:ext cx="6775042" cy="14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SR logo_white.png" descr="NSR logo_white.png">
            <a:extLst>
              <a:ext uri="{FF2B5EF4-FFF2-40B4-BE49-F238E27FC236}">
                <a16:creationId xmlns:a16="http://schemas.microsoft.com/office/drawing/2014/main" id="{F0E33D35-BBB6-43B7-889D-D809751F6D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59" r="25751" b="28523"/>
          <a:stretch>
            <a:fillRect/>
          </a:stretch>
        </p:blipFill>
        <p:spPr>
          <a:xfrm>
            <a:off x="2061565" y="12084932"/>
            <a:ext cx="1170305" cy="10450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F0205-FDAE-4DC9-9EF5-7CA6E00CFA93}"/>
              </a:ext>
            </a:extLst>
          </p:cNvPr>
          <p:cNvSpPr/>
          <p:nvPr/>
        </p:nvSpPr>
        <p:spPr>
          <a:xfrm>
            <a:off x="559892" y="829770"/>
            <a:ext cx="2261129" cy="1010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5" name="Co-Occurring Intensive Outpatient With Lodging"/>
          <p:cNvSpPr txBox="1"/>
          <p:nvPr/>
        </p:nvSpPr>
        <p:spPr>
          <a:xfrm>
            <a:off x="1158990" y="2909997"/>
            <a:ext cx="17470309" cy="112915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7200"/>
            </a:lvl1pPr>
          </a:lstStyle>
          <a:p>
            <a:pPr>
              <a:spcAft>
                <a:spcPts val="600"/>
              </a:spcAft>
            </a:pPr>
            <a:r>
              <a:rPr lang="en-US" sz="6400" b="1" dirty="0">
                <a:solidFill>
                  <a:srgbClr val="4CAAD8"/>
                </a:solidFill>
              </a:rPr>
              <a:t>Title</a:t>
            </a:r>
            <a:endParaRPr lang="en-US" sz="4800" b="1">
              <a:solidFill>
                <a:srgbClr val="4CAAD8"/>
              </a:solidFill>
              <a:cs typeface="Calibri"/>
            </a:endParaRPr>
          </a:p>
        </p:txBody>
      </p:sp>
      <p:sp>
        <p:nvSpPr>
          <p:cNvPr id="14" name="48-Bed Men’s Residential Treatment Center - Shakopee">
            <a:extLst>
              <a:ext uri="{FF2B5EF4-FFF2-40B4-BE49-F238E27FC236}">
                <a16:creationId xmlns:a16="http://schemas.microsoft.com/office/drawing/2014/main" id="{053B7223-024A-4DD1-981A-6C4043D687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4102" y="4507149"/>
            <a:ext cx="21766988" cy="7067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4200" b="0" dirty="0">
                <a:latin typeface="+mn-lt"/>
              </a:rPr>
              <a:t>Body</a:t>
            </a:r>
            <a:endParaRPr lang="en-US" sz="4400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B2ED488-2CFB-497D-A577-1F34DDB84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7" y="756106"/>
            <a:ext cx="6775042" cy="14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3350.JPG" descr="A picture containing outdoor, building, sky, tree&#10;&#10;Description automatically generated">
            <a:extLst>
              <a:ext uri="{FF2B5EF4-FFF2-40B4-BE49-F238E27FC236}">
                <a16:creationId xmlns:a16="http://schemas.microsoft.com/office/drawing/2014/main" id="{10B1F667-EBE9-4941-9C5C-EC0D9FCD4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r="7262"/>
          <a:stretch/>
        </p:blipFill>
        <p:spPr>
          <a:xfrm>
            <a:off x="907690" y="3074241"/>
            <a:ext cx="4890307" cy="4151294"/>
          </a:xfrm>
          <a:prstGeom prst="rect">
            <a:avLst/>
          </a:prstGeom>
          <a:ln w="12700" cap="sq" cmpd="thickThin">
            <a:solidFill>
              <a:srgbClr val="4472C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1250 Lincoln exterior with sign_crop.jpeg" descr="1250 Lincoln exterior with sign_crop.jpeg">
            <a:extLst>
              <a:ext uri="{FF2B5EF4-FFF2-40B4-BE49-F238E27FC236}">
                <a16:creationId xmlns:a16="http://schemas.microsoft.com/office/drawing/2014/main" id="{7B285843-5C91-4577-B7D7-DEC888052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89" r="12289"/>
          <a:stretch/>
        </p:blipFill>
        <p:spPr>
          <a:xfrm>
            <a:off x="912708" y="8072989"/>
            <a:ext cx="4886449" cy="4155214"/>
          </a:xfrm>
          <a:prstGeom prst="rect">
            <a:avLst/>
          </a:prstGeom>
          <a:ln w="12700" cap="sq" cmpd="thickThin">
            <a:solidFill>
              <a:srgbClr val="4472C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48-Bed Men’s Residential Treatment Center - Shakopee">
            <a:extLst>
              <a:ext uri="{FF2B5EF4-FFF2-40B4-BE49-F238E27FC236}">
                <a16:creationId xmlns:a16="http://schemas.microsoft.com/office/drawing/2014/main" id="{9BAE9C05-CDDE-4510-A7FA-AEC85060A370}"/>
              </a:ext>
            </a:extLst>
          </p:cNvPr>
          <p:cNvSpPr txBox="1">
            <a:spLocks/>
          </p:cNvSpPr>
          <p:nvPr/>
        </p:nvSpPr>
        <p:spPr>
          <a:xfrm>
            <a:off x="910796" y="7261589"/>
            <a:ext cx="5527963" cy="7363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b="0" dirty="0">
                <a:latin typeface="+mn-lt"/>
              </a:rPr>
              <a:t>Description of picture</a:t>
            </a:r>
            <a:br>
              <a:rPr lang="en-US" sz="2000" b="0" dirty="0">
                <a:latin typeface="+mn-lt"/>
              </a:rPr>
            </a:br>
            <a:endParaRPr lang="en-US" sz="2000" b="0">
              <a:latin typeface="+mn-lt"/>
              <a:ea typeface="+mj-ea"/>
            </a:endParaRPr>
          </a:p>
        </p:txBody>
      </p:sp>
      <p:sp>
        <p:nvSpPr>
          <p:cNvPr id="20" name="48-Bed Men’s Residential Treatment Center - Shakopee">
            <a:extLst>
              <a:ext uri="{FF2B5EF4-FFF2-40B4-BE49-F238E27FC236}">
                <a16:creationId xmlns:a16="http://schemas.microsoft.com/office/drawing/2014/main" id="{310566CA-9D42-4928-8EB2-399EB2420457}"/>
              </a:ext>
            </a:extLst>
          </p:cNvPr>
          <p:cNvSpPr txBox="1">
            <a:spLocks/>
          </p:cNvSpPr>
          <p:nvPr/>
        </p:nvSpPr>
        <p:spPr>
          <a:xfrm>
            <a:off x="7556005" y="5279701"/>
            <a:ext cx="16002000" cy="2382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b="0" dirty="0">
                <a:latin typeface="+mn-lt"/>
              </a:rPr>
              <a:t>Description too</a:t>
            </a:r>
            <a:endParaRPr lang="en-US" sz="4000" b="0" dirty="0">
              <a:latin typeface="+mn-lt"/>
              <a:ea typeface="+mj-ea"/>
            </a:endParaRPr>
          </a:p>
        </p:txBody>
      </p:sp>
      <p:sp>
        <p:nvSpPr>
          <p:cNvPr id="4" name="Co-Occurring Intensive Outpatient With Lodging">
            <a:extLst>
              <a:ext uri="{FF2B5EF4-FFF2-40B4-BE49-F238E27FC236}">
                <a16:creationId xmlns:a16="http://schemas.microsoft.com/office/drawing/2014/main" id="{97F9E0D1-CD17-46E4-9915-775BFD728343}"/>
              </a:ext>
            </a:extLst>
          </p:cNvPr>
          <p:cNvSpPr txBox="1"/>
          <p:nvPr/>
        </p:nvSpPr>
        <p:spPr>
          <a:xfrm>
            <a:off x="7559308" y="3884033"/>
            <a:ext cx="15001043" cy="21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7200"/>
            </a:lvl1pPr>
          </a:lstStyle>
          <a:p>
            <a:pPr>
              <a:spcAft>
                <a:spcPts val="600"/>
              </a:spcAft>
            </a:pPr>
            <a:r>
              <a:rPr lang="en-US" sz="6400" b="1" dirty="0">
                <a:solidFill>
                  <a:schemeClr val="accent5">
                    <a:lumMod val="75000"/>
                  </a:schemeClr>
                </a:solidFill>
              </a:rPr>
              <a:t>Title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6400" b="1" dirty="0">
              <a:solidFill>
                <a:schemeClr val="accent5">
                  <a:lumMod val="75000"/>
                </a:schemeClr>
              </a:solidFill>
              <a:latin typeface="Tohoma"/>
            </a:endParaRPr>
          </a:p>
        </p:txBody>
      </p:sp>
      <p:sp>
        <p:nvSpPr>
          <p:cNvPr id="12" name="48-Bed Men’s Residential Treatment Center - Shakopee">
            <a:extLst>
              <a:ext uri="{FF2B5EF4-FFF2-40B4-BE49-F238E27FC236}">
                <a16:creationId xmlns:a16="http://schemas.microsoft.com/office/drawing/2014/main" id="{79731C86-7251-489F-BD86-87E9059941AC}"/>
              </a:ext>
            </a:extLst>
          </p:cNvPr>
          <p:cNvSpPr txBox="1">
            <a:spLocks/>
          </p:cNvSpPr>
          <p:nvPr/>
        </p:nvSpPr>
        <p:spPr>
          <a:xfrm>
            <a:off x="1007734" y="12254376"/>
            <a:ext cx="5527963" cy="7363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b="0" dirty="0">
                <a:latin typeface="+mn-lt"/>
              </a:rPr>
              <a:t>Description of picture</a:t>
            </a:r>
            <a:br>
              <a:rPr lang="en-US" sz="2000" b="0" dirty="0">
                <a:latin typeface="+mn-lt"/>
              </a:rPr>
            </a:br>
            <a:endParaRPr lang="en-US" sz="2000" b="0">
              <a:latin typeface="+mn-lt"/>
              <a:ea typeface="+mj-ea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8D9780E-176D-4F91-83B1-670D282DB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67" y="756106"/>
            <a:ext cx="6775042" cy="14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8EA6F387-5982-4D1B-A964-E5867B761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573719"/>
              </p:ext>
            </p:extLst>
          </p:nvPr>
        </p:nvGraphicFramePr>
        <p:xfrm>
          <a:off x="1851312" y="3196732"/>
          <a:ext cx="20643273" cy="936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4713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FFDC5F-13E8-4329-96E1-F1AF2FB24F0A}"/>
              </a:ext>
            </a:extLst>
          </p:cNvPr>
          <p:cNvSpPr txBox="1"/>
          <p:nvPr/>
        </p:nvSpPr>
        <p:spPr>
          <a:xfrm>
            <a:off x="2189018" y="3827957"/>
            <a:ext cx="20643273" cy="4114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1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</a:rPr>
              <a:t>How Can </a:t>
            </a:r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Helvetica Neue"/>
                <a:cs typeface="Helvetica Neue"/>
              </a:rPr>
              <a:t>We</a:t>
            </a:r>
            <a:r>
              <a:rPr lang="en-US" sz="9600" b="1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</a:rPr>
              <a:t> Help?</a:t>
            </a:r>
            <a:endParaRPr lang="en-US" sz="9600" dirty="0">
              <a:solidFill>
                <a:schemeClr val="accent5">
                  <a:lumMod val="7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algn="ctr"/>
            <a:endParaRPr lang="en-US" sz="5400" i="1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Helvetica Neue"/>
              <a:cs typeface="Helvetica Neue"/>
            </a:endParaRPr>
          </a:p>
          <a:p>
            <a:pPr algn="ctr"/>
            <a:r>
              <a:rPr lang="en-US" sz="5400" i="1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</a:rPr>
              <a:t>Recovery looks different for everyone, and we’re</a:t>
            </a:r>
            <a:r>
              <a:rPr lang="en-US" sz="5400" i="1" dirty="0">
                <a:latin typeface="Helvetica Neue"/>
                <a:ea typeface="Helvetica Neue"/>
                <a:cs typeface="Helvetica Neue"/>
              </a:rPr>
              <a:t> </a:t>
            </a:r>
          </a:p>
          <a:p>
            <a:pPr algn="ctr"/>
            <a:r>
              <a:rPr lang="en-US" sz="5400" i="1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</a:rPr>
              <a:t>here to help you</a:t>
            </a:r>
            <a:r>
              <a:rPr lang="en-US" sz="5400" i="1" dirty="0">
                <a:latin typeface="Helvetica Neue"/>
                <a:ea typeface="Helvetica Neue"/>
                <a:cs typeface="Helvetica Neue"/>
              </a:rPr>
              <a:t>r clients find the right path.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A5D4F-08D1-447E-BC19-5B8F7708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999" y="9742041"/>
            <a:ext cx="6286002" cy="13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2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B7E149CDA267409E8B6312D410E6B8" ma:contentTypeVersion="11" ma:contentTypeDescription="Create a new document." ma:contentTypeScope="" ma:versionID="552f199e3d2ca39fb2477c75a2f4fe90">
  <xsd:schema xmlns:xsd="http://www.w3.org/2001/XMLSchema" xmlns:xs="http://www.w3.org/2001/XMLSchema" xmlns:p="http://schemas.microsoft.com/office/2006/metadata/properties" xmlns:ns2="ffb9e741-df2c-4879-b5ae-d4cf2e35e378" xmlns:ns3="bd30fe75-2f09-461c-8429-a2082cdbac30" targetNamespace="http://schemas.microsoft.com/office/2006/metadata/properties" ma:root="true" ma:fieldsID="2d09362f917e7f786d4cc17f6976055d" ns2:_="" ns3:_="">
    <xsd:import namespace="ffb9e741-df2c-4879-b5ae-d4cf2e35e378"/>
    <xsd:import namespace="bd30fe75-2f09-461c-8429-a2082cdbac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9e741-df2c-4879-b5ae-d4cf2e35e3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0fe75-2f09-461c-8429-a2082cdbac3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30fe75-2f09-461c-8429-a2082cdbac30">
      <UserInfo>
        <DisplayName>Georgette Shared Mailbox</DisplayName>
        <AccountId>21</AccountId>
        <AccountType/>
      </UserInfo>
      <UserInfo>
        <DisplayName>Jason Vanderscoff</DisplayName>
        <AccountId>52</AccountId>
        <AccountType/>
      </UserInfo>
      <UserInfo>
        <DisplayName>Angela Doherty</DisplayName>
        <AccountId>33</AccountId>
        <AccountType/>
      </UserInfo>
      <UserInfo>
        <DisplayName>Miranda Kuschel</DisplayName>
        <AccountId>58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59A55-F840-4A44-9032-32A9A933A9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9e741-df2c-4879-b5ae-d4cf2e35e378"/>
    <ds:schemaRef ds:uri="bd30fe75-2f09-461c-8429-a2082cdba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EC52F5-ED90-4012-9EF3-906BE18986C9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15cb522a-cb1e-4ee7-9f33-1962afc14960"/>
    <ds:schemaRef ds:uri="be2ff24c-3b31-4411-91b3-ffa184247763"/>
    <ds:schemaRef ds:uri="http://purl.org/dc/elements/1.1/"/>
    <ds:schemaRef ds:uri="bd30fe75-2f09-461c-8429-a2082cdbac30"/>
  </ds:schemaRefs>
</ds:datastoreItem>
</file>

<file path=customXml/itemProps3.xml><?xml version="1.0" encoding="utf-8"?>
<ds:datastoreItem xmlns:ds="http://schemas.openxmlformats.org/officeDocument/2006/customXml" ds:itemID="{26C4789A-57B4-422C-BD91-7A36A8FDD6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157</Words>
  <Application>Microsoft Macintosh PowerPoint</Application>
  <PresentationFormat>Custom</PresentationFormat>
  <Paragraphs>41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Helvetica Neue</vt:lpstr>
      <vt:lpstr>inherit</vt:lpstr>
      <vt:lpstr>Roboto Slab</vt:lpstr>
      <vt:lpstr>Tahoma</vt:lpstr>
      <vt:lpstr>Tohoma</vt:lpstr>
      <vt:lpstr>Office Theme</vt:lpstr>
      <vt:lpstr>PowerPoint Presentation</vt:lpstr>
      <vt:lpstr>PowerPoint Presentation</vt:lpstr>
      <vt:lpstr>PowerPoint Presentation</vt:lpstr>
      <vt:lpstr>PowerPoint Presentation</vt:lpstr>
      <vt:lpstr>Body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Georgette Moe</dc:creator>
  <cp:lastModifiedBy>Angela Doherty</cp:lastModifiedBy>
  <cp:revision>393</cp:revision>
  <cp:lastPrinted>2021-08-09T17:25:21Z</cp:lastPrinted>
  <dcterms:created xsi:type="dcterms:W3CDTF">2020-11-03T22:35:44Z</dcterms:created>
  <dcterms:modified xsi:type="dcterms:W3CDTF">2022-01-03T20:08:09Z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0x01010061B7E149CDA267409E8B6312D410E6B8</vt:lpwstr>
  </property>
</Properties>
</file>