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oboto"/>
      <p:regular r:id="rId19"/>
      <p:bold r:id="rId20"/>
      <p:italic r:id="rId21"/>
      <p:boldItalic r:id="rId22"/>
    </p:embeddedFont>
    <p:embeddedFont>
      <p:font typeface="Roboto Medium"/>
      <p:regular r:id="rId23"/>
      <p:bold r:id="rId24"/>
      <p:italic r:id="rId25"/>
      <p:boldItalic r:id="rId26"/>
    </p:embeddedFont>
    <p:embeddedFont>
      <p:font typeface="Montserrat"/>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RobotoMedium-bold.fntdata"/><Relationship Id="rId23" Type="http://schemas.openxmlformats.org/officeDocument/2006/relationships/font" Target="fonts/RobotoMedium-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Medium-boldItalic.fntdata"/><Relationship Id="rId25" Type="http://schemas.openxmlformats.org/officeDocument/2006/relationships/font" Target="fonts/RobotoMedium-italic.fntdata"/><Relationship Id="rId28" Type="http://schemas.openxmlformats.org/officeDocument/2006/relationships/font" Target="fonts/Montserrat-bold.fntdata"/><Relationship Id="rId27" Type="http://schemas.openxmlformats.org/officeDocument/2006/relationships/font" Target="fonts/Montserra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Montserrat-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23973af1a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23973af1a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23973af1a9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23973af1a9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23973af1a9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23973af1a9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23973af1a9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23973af1a9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23973af1a9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23973af1a9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23973af1a9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23973af1a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23973af1a9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23973af1a9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23973af1a9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23973af1a9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23973af1a9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23973af1a9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23973af1a9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23973af1a9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23973af1a9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23973af1a9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23973af1a9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23973af1a9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23973af1a9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23973af1a9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3.png"/><Relationship Id="rId5"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3.png"/><Relationship Id="rId5"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4.jpg"/><Relationship Id="rId7" Type="http://schemas.openxmlformats.org/officeDocument/2006/relationships/image" Target="../media/image11.png"/><Relationship Id="rId8"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7.png"/><Relationship Id="rId7"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3.png"/><Relationship Id="rId5"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3.png"/><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3.png"/><Relationship Id="rId5"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3.png"/><Relationship Id="rId5"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5299888" y="4624888"/>
            <a:ext cx="37923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 sz="1200">
                <a:solidFill>
                  <a:srgbClr val="004AA8"/>
                </a:solidFill>
                <a:latin typeface="Montserrat"/>
                <a:ea typeface="Montserrat"/>
                <a:cs typeface="Montserrat"/>
                <a:sym typeface="Montserrat"/>
              </a:rPr>
              <a:t>St. Paul | Bloomington | Bemidji | Telemedicine</a:t>
            </a:r>
            <a:endParaRPr b="1" sz="1200">
              <a:solidFill>
                <a:srgbClr val="004AA8"/>
              </a:solidFill>
              <a:latin typeface="Montserrat"/>
              <a:ea typeface="Montserrat"/>
              <a:cs typeface="Montserrat"/>
              <a:sym typeface="Montserrat"/>
            </a:endParaRPr>
          </a:p>
        </p:txBody>
      </p:sp>
      <p:pic>
        <p:nvPicPr>
          <p:cNvPr id="55" name="Google Shape;55;p13"/>
          <p:cNvPicPr preferRelativeResize="0"/>
          <p:nvPr/>
        </p:nvPicPr>
        <p:blipFill rotWithShape="1">
          <a:blip r:embed="rId3">
            <a:alphaModFix/>
          </a:blip>
          <a:srcRect b="940" l="27311" r="16860" t="-940"/>
          <a:stretch/>
        </p:blipFill>
        <p:spPr>
          <a:xfrm>
            <a:off x="335075" y="-662875"/>
            <a:ext cx="4852825" cy="5806375"/>
          </a:xfrm>
          <a:prstGeom prst="rect">
            <a:avLst/>
          </a:prstGeom>
          <a:noFill/>
          <a:ln>
            <a:noFill/>
          </a:ln>
        </p:spPr>
      </p:pic>
      <p:pic>
        <p:nvPicPr>
          <p:cNvPr id="56" name="Google Shape;56;p13"/>
          <p:cNvPicPr preferRelativeResize="0"/>
          <p:nvPr/>
        </p:nvPicPr>
        <p:blipFill rotWithShape="1">
          <a:blip r:embed="rId4">
            <a:alphaModFix/>
          </a:blip>
          <a:srcRect b="32331" l="0" r="0" t="33713"/>
          <a:stretch/>
        </p:blipFill>
        <p:spPr>
          <a:xfrm>
            <a:off x="5352700" y="1051925"/>
            <a:ext cx="3686675" cy="1273575"/>
          </a:xfrm>
          <a:prstGeom prst="rect">
            <a:avLst/>
          </a:prstGeom>
          <a:noFill/>
          <a:ln>
            <a:noFill/>
          </a:ln>
        </p:spPr>
      </p:pic>
      <p:sp>
        <p:nvSpPr>
          <p:cNvPr id="57" name="Google Shape;57;p13"/>
          <p:cNvSpPr txBox="1"/>
          <p:nvPr/>
        </p:nvSpPr>
        <p:spPr>
          <a:xfrm>
            <a:off x="4973300" y="3419125"/>
            <a:ext cx="423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58" name="Google Shape;58;p13"/>
          <p:cNvSpPr txBox="1"/>
          <p:nvPr/>
        </p:nvSpPr>
        <p:spPr>
          <a:xfrm>
            <a:off x="1434600" y="4055600"/>
            <a:ext cx="3753300" cy="800400"/>
          </a:xfrm>
          <a:prstGeom prst="rect">
            <a:avLst/>
          </a:prstGeom>
          <a:solidFill>
            <a:srgbClr val="004AA8"/>
          </a:solid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en">
                <a:solidFill>
                  <a:schemeClr val="lt1"/>
                </a:solidFill>
              </a:rPr>
              <a:t>Mend one’s way, reform one’s self.</a:t>
            </a:r>
            <a:endParaRPr i="1">
              <a:solidFill>
                <a:schemeClr val="lt1"/>
              </a:solidFill>
            </a:endParaRPr>
          </a:p>
          <a:p>
            <a:pPr indent="0" lvl="0" marL="0" rtl="0" algn="r">
              <a:spcBef>
                <a:spcPts val="0"/>
              </a:spcBef>
              <a:spcAft>
                <a:spcPts val="0"/>
              </a:spcAft>
              <a:buNone/>
            </a:pPr>
            <a:r>
              <a:t/>
            </a:r>
            <a:endParaRPr i="1" sz="1000">
              <a:solidFill>
                <a:schemeClr val="lt1"/>
              </a:solidFill>
            </a:endParaRPr>
          </a:p>
          <a:p>
            <a:pPr indent="0" lvl="0" marL="0" rtl="0" algn="r">
              <a:spcBef>
                <a:spcPts val="0"/>
              </a:spcBef>
              <a:spcAft>
                <a:spcPts val="0"/>
              </a:spcAft>
              <a:buNone/>
            </a:pPr>
            <a:r>
              <a:rPr lang="en" sz="800">
                <a:solidFill>
                  <a:schemeClr val="lt1"/>
                </a:solidFill>
              </a:rPr>
              <a:t>We welcome those, detox those, treat those, and provide a sense of community to those struggling with substance use disorders and mental health.</a:t>
            </a:r>
            <a:endParaRPr sz="8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id="197" name="Google Shape;197;p22"/>
          <p:cNvPicPr preferRelativeResize="0"/>
          <p:nvPr/>
        </p:nvPicPr>
        <p:blipFill>
          <a:blip r:embed="rId3">
            <a:alphaModFix/>
          </a:blip>
          <a:stretch>
            <a:fillRect/>
          </a:stretch>
        </p:blipFill>
        <p:spPr>
          <a:xfrm>
            <a:off x="283427" y="161175"/>
            <a:ext cx="2410450" cy="831194"/>
          </a:xfrm>
          <a:prstGeom prst="rect">
            <a:avLst/>
          </a:prstGeom>
          <a:noFill/>
          <a:ln>
            <a:noFill/>
          </a:ln>
        </p:spPr>
      </p:pic>
      <p:sp>
        <p:nvSpPr>
          <p:cNvPr id="198" name="Google Shape;198;p22"/>
          <p:cNvSpPr txBox="1"/>
          <p:nvPr/>
        </p:nvSpPr>
        <p:spPr>
          <a:xfrm>
            <a:off x="2967675" y="276275"/>
            <a:ext cx="6046500" cy="554100"/>
          </a:xfrm>
          <a:prstGeom prst="rect">
            <a:avLst/>
          </a:prstGeom>
          <a:noFill/>
          <a:ln cap="flat" cmpd="sng" w="9525">
            <a:solidFill>
              <a:schemeClr val="lt1"/>
            </a:solidFill>
            <a:prstDash val="solid"/>
            <a:round/>
            <a:headEnd len="sm" w="sm" type="none"/>
            <a:tailEnd len="sm" w="sm" type="none"/>
          </a:ln>
          <a:effectLst>
            <a:outerShdw blurRad="71438" rotWithShape="0" algn="bl" dir="5280000" dist="38100">
              <a:schemeClr val="lt1">
                <a:alpha val="50000"/>
              </a:scheme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2400">
                <a:latin typeface="Calibri"/>
                <a:ea typeface="Calibri"/>
                <a:cs typeface="Calibri"/>
                <a:sym typeface="Calibri"/>
              </a:rPr>
              <a:t>Forms of Payment Accepted</a:t>
            </a:r>
            <a:endParaRPr sz="2400">
              <a:latin typeface="Calibri"/>
              <a:ea typeface="Calibri"/>
              <a:cs typeface="Calibri"/>
              <a:sym typeface="Calibri"/>
            </a:endParaRPr>
          </a:p>
        </p:txBody>
      </p:sp>
      <p:pic>
        <p:nvPicPr>
          <p:cNvPr id="199" name="Google Shape;199;p22"/>
          <p:cNvPicPr preferRelativeResize="0"/>
          <p:nvPr/>
        </p:nvPicPr>
        <p:blipFill>
          <a:blip r:embed="rId4">
            <a:alphaModFix/>
          </a:blip>
          <a:stretch>
            <a:fillRect/>
          </a:stretch>
        </p:blipFill>
        <p:spPr>
          <a:xfrm>
            <a:off x="8232449" y="4410824"/>
            <a:ext cx="873275" cy="873275"/>
          </a:xfrm>
          <a:prstGeom prst="rect">
            <a:avLst/>
          </a:prstGeom>
          <a:noFill/>
          <a:ln>
            <a:noFill/>
          </a:ln>
        </p:spPr>
      </p:pic>
      <p:sp>
        <p:nvSpPr>
          <p:cNvPr id="200" name="Google Shape;200;p22"/>
          <p:cNvSpPr/>
          <p:nvPr/>
        </p:nvSpPr>
        <p:spPr>
          <a:xfrm rot="-3280241">
            <a:off x="4070457" y="2131032"/>
            <a:ext cx="1323418" cy="1320838"/>
          </a:xfrm>
          <a:prstGeom prst="ellipse">
            <a:avLst/>
          </a:prstGeom>
          <a:solidFill>
            <a:srgbClr val="A1C3FA"/>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grpSp>
        <p:nvGrpSpPr>
          <p:cNvPr id="201" name="Google Shape;201;p22"/>
          <p:cNvGrpSpPr/>
          <p:nvPr/>
        </p:nvGrpSpPr>
        <p:grpSpPr>
          <a:xfrm>
            <a:off x="4372068" y="1820499"/>
            <a:ext cx="2771480" cy="2998197"/>
            <a:chOff x="4184863" y="1520198"/>
            <a:chExt cx="2958454" cy="3298347"/>
          </a:xfrm>
        </p:grpSpPr>
        <p:sp>
          <p:nvSpPr>
            <p:cNvPr id="202" name="Google Shape;202;p22"/>
            <p:cNvSpPr/>
            <p:nvPr/>
          </p:nvSpPr>
          <p:spPr>
            <a:xfrm rot="-3280088">
              <a:off x="4136321" y="2563569"/>
              <a:ext cx="3184127" cy="1211606"/>
            </a:xfrm>
            <a:custGeom>
              <a:rect b="b" l="l" r="r" t="t"/>
              <a:pathLst>
                <a:path extrusionOk="0" h="187" w="492">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rgbClr val="A1C3FA"/>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22"/>
            <p:cNvSpPr/>
            <p:nvPr/>
          </p:nvSpPr>
          <p:spPr>
            <a:xfrm rot="-3280088">
              <a:off x="4100923" y="2460157"/>
              <a:ext cx="2729637" cy="1205146"/>
            </a:xfrm>
            <a:custGeom>
              <a:rect b="b" l="l" r="r" t="t"/>
              <a:pathLst>
                <a:path extrusionOk="0" h="194" w="44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rgbClr val="307BF3"/>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22"/>
            <p:cNvSpPr txBox="1"/>
            <p:nvPr/>
          </p:nvSpPr>
          <p:spPr>
            <a:xfrm rot="-3779206">
              <a:off x="4733052" y="2863735"/>
              <a:ext cx="1577952" cy="563236"/>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FFFFFF"/>
                  </a:solidFill>
                  <a:latin typeface="Calibri"/>
                  <a:ea typeface="Calibri"/>
                  <a:cs typeface="Calibri"/>
                  <a:sym typeface="Calibri"/>
                </a:rPr>
                <a:t>Medical Assistance</a:t>
              </a:r>
              <a:endParaRPr sz="1500">
                <a:solidFill>
                  <a:srgbClr val="FFFFFF"/>
                </a:solidFill>
                <a:latin typeface="Calibri"/>
                <a:ea typeface="Calibri"/>
                <a:cs typeface="Calibri"/>
                <a:sym typeface="Calibri"/>
              </a:endParaRPr>
            </a:p>
          </p:txBody>
        </p:sp>
      </p:grpSp>
      <p:grpSp>
        <p:nvGrpSpPr>
          <p:cNvPr id="205" name="Google Shape;205;p22"/>
          <p:cNvGrpSpPr/>
          <p:nvPr/>
        </p:nvGrpSpPr>
        <p:grpSpPr>
          <a:xfrm>
            <a:off x="3128812" y="373797"/>
            <a:ext cx="3085423" cy="2929630"/>
            <a:chOff x="2857731" y="-71332"/>
            <a:chExt cx="3293577" cy="3222916"/>
          </a:xfrm>
        </p:grpSpPr>
        <p:sp>
          <p:nvSpPr>
            <p:cNvPr id="206" name="Google Shape;206;p22"/>
            <p:cNvSpPr/>
            <p:nvPr/>
          </p:nvSpPr>
          <p:spPr>
            <a:xfrm rot="-3280089">
              <a:off x="3410337" y="297186"/>
              <a:ext cx="2188366" cy="2485879"/>
            </a:xfrm>
            <a:custGeom>
              <a:rect b="b" l="l" r="r" t="t"/>
              <a:pathLst>
                <a:path extrusionOk="0" h="384" w="338">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rgbClr val="A1C3FA"/>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22"/>
            <p:cNvSpPr/>
            <p:nvPr/>
          </p:nvSpPr>
          <p:spPr>
            <a:xfrm rot="-3280088">
              <a:off x="3667674" y="581521"/>
              <a:ext cx="1790169" cy="2186080"/>
            </a:xfrm>
            <a:custGeom>
              <a:rect b="b" l="l" r="r" t="t"/>
              <a:pathLst>
                <a:path extrusionOk="0" h="352" w="288">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rgbClr val="0D5DDF"/>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22"/>
            <p:cNvSpPr txBox="1"/>
            <p:nvPr/>
          </p:nvSpPr>
          <p:spPr>
            <a:xfrm>
              <a:off x="3782825" y="1153125"/>
              <a:ext cx="1578000" cy="56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Calibri"/>
                  <a:ea typeface="Calibri"/>
                  <a:cs typeface="Calibri"/>
                  <a:sym typeface="Calibri"/>
                </a:rPr>
                <a:t>Self Pay </a:t>
              </a:r>
              <a:endParaRPr sz="1800">
                <a:solidFill>
                  <a:srgbClr val="FFFFFF"/>
                </a:solidFill>
                <a:latin typeface="Calibri"/>
                <a:ea typeface="Calibri"/>
                <a:cs typeface="Calibri"/>
                <a:sym typeface="Calibri"/>
              </a:endParaRPr>
            </a:p>
          </p:txBody>
        </p:sp>
      </p:grpSp>
      <p:grpSp>
        <p:nvGrpSpPr>
          <p:cNvPr id="209" name="Google Shape;209;p22"/>
          <p:cNvGrpSpPr/>
          <p:nvPr/>
        </p:nvGrpSpPr>
        <p:grpSpPr>
          <a:xfrm>
            <a:off x="2287711" y="1970004"/>
            <a:ext cx="3208009" cy="2838151"/>
            <a:chOff x="1959887" y="1684671"/>
            <a:chExt cx="3424433" cy="3122279"/>
          </a:xfrm>
        </p:grpSpPr>
        <p:sp>
          <p:nvSpPr>
            <p:cNvPr id="210" name="Google Shape;210;p22"/>
            <p:cNvSpPr/>
            <p:nvPr/>
          </p:nvSpPr>
          <p:spPr>
            <a:xfrm rot="-3280088">
              <a:off x="2859669" y="1740600"/>
              <a:ext cx="1624870" cy="3045726"/>
            </a:xfrm>
            <a:custGeom>
              <a:rect b="b" l="l" r="r" t="t"/>
              <a:pathLst>
                <a:path extrusionOk="0" h="470" w="251">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rgbClr val="A1C3FA"/>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22"/>
            <p:cNvSpPr/>
            <p:nvPr/>
          </p:nvSpPr>
          <p:spPr>
            <a:xfrm rot="-3280089">
              <a:off x="3037225" y="1789647"/>
              <a:ext cx="1575644" cy="2550423"/>
            </a:xfrm>
            <a:custGeom>
              <a:rect b="b" l="l" r="r" t="t"/>
              <a:pathLst>
                <a:path extrusionOk="0" h="411" w="254">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rgbClr val="0944A1"/>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22"/>
            <p:cNvSpPr txBox="1"/>
            <p:nvPr/>
          </p:nvSpPr>
          <p:spPr>
            <a:xfrm flipH="1" rot="3725110">
              <a:off x="2866277" y="2863871"/>
              <a:ext cx="1577671" cy="563103"/>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Calibri"/>
                  <a:ea typeface="Calibri"/>
                  <a:cs typeface="Calibri"/>
                  <a:sym typeface="Calibri"/>
                </a:rPr>
                <a:t>Private Insurance - Accept all MN insurance </a:t>
              </a:r>
              <a:endParaRPr>
                <a:solidFill>
                  <a:srgbClr val="FFFFFF"/>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3"/>
          <p:cNvSpPr txBox="1"/>
          <p:nvPr/>
        </p:nvSpPr>
        <p:spPr>
          <a:xfrm>
            <a:off x="0" y="1833325"/>
            <a:ext cx="9144000" cy="1939500"/>
          </a:xfrm>
          <a:prstGeom prst="rect">
            <a:avLst/>
          </a:prstGeom>
          <a:solidFill>
            <a:srgbClr val="004AA8"/>
          </a:solidFill>
          <a:ln>
            <a:noFill/>
          </a:ln>
        </p:spPr>
        <p:txBody>
          <a:bodyPr anchorCtr="0" anchor="t" bIns="91425" lIns="91425" spcFirstLastPara="1" rIns="91425" wrap="square" tIns="91425">
            <a:spAutoFit/>
          </a:bodyPr>
          <a:lstStyle/>
          <a:p>
            <a:pPr indent="-317500" lvl="0" marL="914400" rtl="0" algn="l">
              <a:spcBef>
                <a:spcPts val="0"/>
              </a:spcBef>
              <a:spcAft>
                <a:spcPts val="0"/>
              </a:spcAft>
              <a:buClr>
                <a:schemeClr val="lt1"/>
              </a:buClr>
              <a:buSzPts val="1400"/>
              <a:buFont typeface="Calibri"/>
              <a:buChar char="●"/>
            </a:pPr>
            <a:r>
              <a:rPr lang="en">
                <a:solidFill>
                  <a:schemeClr val="lt1"/>
                </a:solidFill>
                <a:latin typeface="Calibri"/>
                <a:ea typeface="Calibri"/>
                <a:cs typeface="Calibri"/>
                <a:sym typeface="Calibri"/>
              </a:rPr>
              <a:t>Client consultation upon intake</a:t>
            </a:r>
            <a:endParaRPr>
              <a:solidFill>
                <a:schemeClr val="lt1"/>
              </a:solidFill>
              <a:latin typeface="Calibri"/>
              <a:ea typeface="Calibri"/>
              <a:cs typeface="Calibri"/>
              <a:sym typeface="Calibri"/>
            </a:endParaRPr>
          </a:p>
          <a:p>
            <a:pPr indent="0" lvl="0" marL="914400" rtl="0" algn="l">
              <a:spcBef>
                <a:spcPts val="0"/>
              </a:spcBef>
              <a:spcAft>
                <a:spcPts val="0"/>
              </a:spcAft>
              <a:buNone/>
            </a:pPr>
            <a:r>
              <a:t/>
            </a:r>
            <a:endParaRPr sz="600">
              <a:solidFill>
                <a:schemeClr val="lt1"/>
              </a:solidFill>
              <a:latin typeface="Calibri"/>
              <a:ea typeface="Calibri"/>
              <a:cs typeface="Calibri"/>
              <a:sym typeface="Calibri"/>
            </a:endParaRPr>
          </a:p>
          <a:p>
            <a:pPr indent="-317500" lvl="0" marL="914400" rtl="0" algn="l">
              <a:spcBef>
                <a:spcPts val="0"/>
              </a:spcBef>
              <a:spcAft>
                <a:spcPts val="0"/>
              </a:spcAft>
              <a:buClr>
                <a:schemeClr val="lt1"/>
              </a:buClr>
              <a:buSzPts val="1400"/>
              <a:buFont typeface="Calibri"/>
              <a:buChar char="●"/>
            </a:pPr>
            <a:r>
              <a:rPr lang="en">
                <a:solidFill>
                  <a:schemeClr val="lt1"/>
                </a:solidFill>
                <a:latin typeface="Calibri"/>
                <a:ea typeface="Calibri"/>
                <a:cs typeface="Calibri"/>
                <a:sym typeface="Calibri"/>
              </a:rPr>
              <a:t>On site support staff</a:t>
            </a:r>
            <a:endParaRPr>
              <a:solidFill>
                <a:schemeClr val="lt1"/>
              </a:solidFill>
              <a:latin typeface="Calibri"/>
              <a:ea typeface="Calibri"/>
              <a:cs typeface="Calibri"/>
              <a:sym typeface="Calibri"/>
            </a:endParaRPr>
          </a:p>
          <a:p>
            <a:pPr indent="0" lvl="0" marL="914400" rtl="0" algn="l">
              <a:spcBef>
                <a:spcPts val="0"/>
              </a:spcBef>
              <a:spcAft>
                <a:spcPts val="0"/>
              </a:spcAft>
              <a:buNone/>
            </a:pPr>
            <a:r>
              <a:t/>
            </a:r>
            <a:endParaRPr sz="600">
              <a:solidFill>
                <a:schemeClr val="lt1"/>
              </a:solidFill>
              <a:latin typeface="Calibri"/>
              <a:ea typeface="Calibri"/>
              <a:cs typeface="Calibri"/>
              <a:sym typeface="Calibri"/>
            </a:endParaRPr>
          </a:p>
          <a:p>
            <a:pPr indent="-317500" lvl="0" marL="914400" rtl="0" algn="l">
              <a:spcBef>
                <a:spcPts val="0"/>
              </a:spcBef>
              <a:spcAft>
                <a:spcPts val="0"/>
              </a:spcAft>
              <a:buClr>
                <a:schemeClr val="lt1"/>
              </a:buClr>
              <a:buSzPts val="1400"/>
              <a:buFont typeface="Calibri"/>
              <a:buChar char="●"/>
            </a:pPr>
            <a:r>
              <a:rPr lang="en">
                <a:solidFill>
                  <a:schemeClr val="lt1"/>
                </a:solidFill>
                <a:latin typeface="Calibri"/>
                <a:ea typeface="Calibri"/>
                <a:cs typeface="Calibri"/>
                <a:sym typeface="Calibri"/>
              </a:rPr>
              <a:t>MAT services/suboxone/vivitrol</a:t>
            </a:r>
            <a:endParaRPr>
              <a:solidFill>
                <a:schemeClr val="lt1"/>
              </a:solidFill>
              <a:latin typeface="Calibri"/>
              <a:ea typeface="Calibri"/>
              <a:cs typeface="Calibri"/>
              <a:sym typeface="Calibri"/>
            </a:endParaRPr>
          </a:p>
          <a:p>
            <a:pPr indent="0" lvl="0" marL="914400" rtl="0" algn="l">
              <a:spcBef>
                <a:spcPts val="0"/>
              </a:spcBef>
              <a:spcAft>
                <a:spcPts val="0"/>
              </a:spcAft>
              <a:buNone/>
            </a:pPr>
            <a:r>
              <a:t/>
            </a:r>
            <a:endParaRPr sz="600">
              <a:solidFill>
                <a:schemeClr val="lt1"/>
              </a:solidFill>
              <a:latin typeface="Calibri"/>
              <a:ea typeface="Calibri"/>
              <a:cs typeface="Calibri"/>
              <a:sym typeface="Calibri"/>
            </a:endParaRPr>
          </a:p>
          <a:p>
            <a:pPr indent="-317500" lvl="0" marL="914400" rtl="0" algn="l">
              <a:spcBef>
                <a:spcPts val="0"/>
              </a:spcBef>
              <a:spcAft>
                <a:spcPts val="0"/>
              </a:spcAft>
              <a:buClr>
                <a:schemeClr val="lt1"/>
              </a:buClr>
              <a:buSzPts val="1400"/>
              <a:buFont typeface="Calibri"/>
              <a:buChar char="●"/>
            </a:pPr>
            <a:r>
              <a:rPr lang="en">
                <a:solidFill>
                  <a:schemeClr val="lt1"/>
                </a:solidFill>
                <a:latin typeface="Calibri"/>
                <a:ea typeface="Calibri"/>
                <a:cs typeface="Calibri"/>
                <a:sym typeface="Calibri"/>
              </a:rPr>
              <a:t>Ambulatory detox</a:t>
            </a:r>
            <a:endParaRPr>
              <a:solidFill>
                <a:schemeClr val="lt1"/>
              </a:solidFill>
              <a:latin typeface="Calibri"/>
              <a:ea typeface="Calibri"/>
              <a:cs typeface="Calibri"/>
              <a:sym typeface="Calibri"/>
            </a:endParaRPr>
          </a:p>
          <a:p>
            <a:pPr indent="0" lvl="0" marL="914400" rtl="0" algn="l">
              <a:spcBef>
                <a:spcPts val="0"/>
              </a:spcBef>
              <a:spcAft>
                <a:spcPts val="0"/>
              </a:spcAft>
              <a:buNone/>
            </a:pPr>
            <a:r>
              <a:t/>
            </a:r>
            <a:endParaRPr sz="600">
              <a:solidFill>
                <a:schemeClr val="lt1"/>
              </a:solidFill>
              <a:latin typeface="Calibri"/>
              <a:ea typeface="Calibri"/>
              <a:cs typeface="Calibri"/>
              <a:sym typeface="Calibri"/>
            </a:endParaRPr>
          </a:p>
          <a:p>
            <a:pPr indent="-317500" lvl="0" marL="914400" rtl="0" algn="l">
              <a:spcBef>
                <a:spcPts val="0"/>
              </a:spcBef>
              <a:spcAft>
                <a:spcPts val="0"/>
              </a:spcAft>
              <a:buClr>
                <a:schemeClr val="lt1"/>
              </a:buClr>
              <a:buSzPts val="1400"/>
              <a:buFont typeface="Calibri"/>
              <a:buChar char="●"/>
            </a:pPr>
            <a:r>
              <a:rPr lang="en">
                <a:solidFill>
                  <a:schemeClr val="lt1"/>
                </a:solidFill>
                <a:latin typeface="Calibri"/>
                <a:ea typeface="Calibri"/>
                <a:cs typeface="Calibri"/>
                <a:sym typeface="Calibri"/>
              </a:rPr>
              <a:t>Psychiatric medications</a:t>
            </a:r>
            <a:endParaRPr>
              <a:solidFill>
                <a:schemeClr val="lt1"/>
              </a:solidFill>
              <a:latin typeface="Calibri"/>
              <a:ea typeface="Calibri"/>
              <a:cs typeface="Calibri"/>
              <a:sym typeface="Calibri"/>
            </a:endParaRPr>
          </a:p>
          <a:p>
            <a:pPr indent="0" lvl="0" marL="914400" rtl="0" algn="l">
              <a:spcBef>
                <a:spcPts val="0"/>
              </a:spcBef>
              <a:spcAft>
                <a:spcPts val="0"/>
              </a:spcAft>
              <a:buNone/>
            </a:pPr>
            <a:r>
              <a:t/>
            </a:r>
            <a:endParaRPr sz="600">
              <a:solidFill>
                <a:schemeClr val="lt1"/>
              </a:solidFill>
              <a:latin typeface="Calibri"/>
              <a:ea typeface="Calibri"/>
              <a:cs typeface="Calibri"/>
              <a:sym typeface="Calibri"/>
            </a:endParaRPr>
          </a:p>
          <a:p>
            <a:pPr indent="-317500" lvl="0" marL="914400" rtl="0" algn="l">
              <a:spcBef>
                <a:spcPts val="0"/>
              </a:spcBef>
              <a:spcAft>
                <a:spcPts val="0"/>
              </a:spcAft>
              <a:buClr>
                <a:schemeClr val="lt1"/>
              </a:buClr>
              <a:buSzPts val="1400"/>
              <a:buFont typeface="Calibri"/>
              <a:buChar char="●"/>
            </a:pPr>
            <a:r>
              <a:rPr lang="en">
                <a:solidFill>
                  <a:schemeClr val="lt1"/>
                </a:solidFill>
                <a:latin typeface="Calibri"/>
                <a:ea typeface="Calibri"/>
                <a:cs typeface="Calibri"/>
                <a:sym typeface="Calibri"/>
              </a:rPr>
              <a:t>Drug testing</a:t>
            </a:r>
            <a:endParaRPr>
              <a:solidFill>
                <a:schemeClr val="lt1"/>
              </a:solidFill>
              <a:latin typeface="Calibri"/>
              <a:ea typeface="Calibri"/>
              <a:cs typeface="Calibri"/>
              <a:sym typeface="Calibri"/>
            </a:endParaRPr>
          </a:p>
        </p:txBody>
      </p:sp>
      <p:pic>
        <p:nvPicPr>
          <p:cNvPr id="218" name="Google Shape;218;p23"/>
          <p:cNvPicPr preferRelativeResize="0"/>
          <p:nvPr/>
        </p:nvPicPr>
        <p:blipFill>
          <a:blip r:embed="rId3">
            <a:alphaModFix/>
          </a:blip>
          <a:stretch>
            <a:fillRect/>
          </a:stretch>
        </p:blipFill>
        <p:spPr>
          <a:xfrm>
            <a:off x="283427" y="161175"/>
            <a:ext cx="2410450" cy="831194"/>
          </a:xfrm>
          <a:prstGeom prst="rect">
            <a:avLst/>
          </a:prstGeom>
          <a:noFill/>
          <a:ln>
            <a:noFill/>
          </a:ln>
        </p:spPr>
      </p:pic>
      <p:sp>
        <p:nvSpPr>
          <p:cNvPr id="219" name="Google Shape;219;p23"/>
          <p:cNvSpPr txBox="1"/>
          <p:nvPr/>
        </p:nvSpPr>
        <p:spPr>
          <a:xfrm>
            <a:off x="2967675" y="276275"/>
            <a:ext cx="6046500" cy="554100"/>
          </a:xfrm>
          <a:prstGeom prst="rect">
            <a:avLst/>
          </a:prstGeom>
          <a:noFill/>
          <a:ln cap="flat" cmpd="sng" w="9525">
            <a:solidFill>
              <a:schemeClr val="lt1"/>
            </a:solidFill>
            <a:prstDash val="solid"/>
            <a:round/>
            <a:headEnd len="sm" w="sm" type="none"/>
            <a:tailEnd len="sm" w="sm" type="none"/>
          </a:ln>
          <a:effectLst>
            <a:outerShdw blurRad="71438" rotWithShape="0" algn="bl" dir="5280000" dist="38100">
              <a:schemeClr val="lt1">
                <a:alpha val="50000"/>
              </a:scheme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2400">
                <a:latin typeface="Calibri"/>
                <a:ea typeface="Calibri"/>
                <a:cs typeface="Calibri"/>
                <a:sym typeface="Calibri"/>
              </a:rPr>
              <a:t>Partnership Opportunities</a:t>
            </a:r>
            <a:endParaRPr sz="2400">
              <a:latin typeface="Calibri"/>
              <a:ea typeface="Calibri"/>
              <a:cs typeface="Calibri"/>
              <a:sym typeface="Calibri"/>
            </a:endParaRPr>
          </a:p>
        </p:txBody>
      </p:sp>
      <p:pic>
        <p:nvPicPr>
          <p:cNvPr id="220" name="Google Shape;220;p23"/>
          <p:cNvPicPr preferRelativeResize="0"/>
          <p:nvPr/>
        </p:nvPicPr>
        <p:blipFill>
          <a:blip r:embed="rId4">
            <a:alphaModFix/>
          </a:blip>
          <a:stretch>
            <a:fillRect/>
          </a:stretch>
        </p:blipFill>
        <p:spPr>
          <a:xfrm>
            <a:off x="8232449" y="4410824"/>
            <a:ext cx="873275" cy="873275"/>
          </a:xfrm>
          <a:prstGeom prst="rect">
            <a:avLst/>
          </a:prstGeom>
          <a:noFill/>
          <a:ln>
            <a:noFill/>
          </a:ln>
        </p:spPr>
      </p:pic>
      <p:pic>
        <p:nvPicPr>
          <p:cNvPr id="221" name="Google Shape;221;p23"/>
          <p:cNvPicPr preferRelativeResize="0"/>
          <p:nvPr/>
        </p:nvPicPr>
        <p:blipFill>
          <a:blip r:embed="rId5">
            <a:alphaModFix/>
          </a:blip>
          <a:stretch>
            <a:fillRect/>
          </a:stretch>
        </p:blipFill>
        <p:spPr>
          <a:xfrm>
            <a:off x="4398988" y="1188700"/>
            <a:ext cx="3183875" cy="312497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24"/>
          <p:cNvPicPr preferRelativeResize="0"/>
          <p:nvPr/>
        </p:nvPicPr>
        <p:blipFill>
          <a:blip r:embed="rId3">
            <a:alphaModFix/>
          </a:blip>
          <a:stretch>
            <a:fillRect/>
          </a:stretch>
        </p:blipFill>
        <p:spPr>
          <a:xfrm>
            <a:off x="283427" y="161175"/>
            <a:ext cx="2410450" cy="831194"/>
          </a:xfrm>
          <a:prstGeom prst="rect">
            <a:avLst/>
          </a:prstGeom>
          <a:noFill/>
          <a:ln>
            <a:noFill/>
          </a:ln>
        </p:spPr>
      </p:pic>
      <p:sp>
        <p:nvSpPr>
          <p:cNvPr id="227" name="Google Shape;227;p24"/>
          <p:cNvSpPr txBox="1"/>
          <p:nvPr/>
        </p:nvSpPr>
        <p:spPr>
          <a:xfrm>
            <a:off x="2967675" y="276275"/>
            <a:ext cx="6046500" cy="554100"/>
          </a:xfrm>
          <a:prstGeom prst="rect">
            <a:avLst/>
          </a:prstGeom>
          <a:noFill/>
          <a:ln cap="flat" cmpd="sng" w="9525">
            <a:solidFill>
              <a:schemeClr val="lt1"/>
            </a:solidFill>
            <a:prstDash val="solid"/>
            <a:round/>
            <a:headEnd len="sm" w="sm" type="none"/>
            <a:tailEnd len="sm" w="sm" type="none"/>
          </a:ln>
          <a:effectLst>
            <a:outerShdw blurRad="71438" rotWithShape="0" algn="bl" dir="5280000" dist="38100">
              <a:schemeClr val="lt1">
                <a:alpha val="50000"/>
              </a:scheme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2400">
                <a:latin typeface="Calibri"/>
                <a:ea typeface="Calibri"/>
                <a:cs typeface="Calibri"/>
                <a:sym typeface="Calibri"/>
              </a:rPr>
              <a:t>Locations</a:t>
            </a:r>
            <a:endParaRPr sz="2400">
              <a:latin typeface="Calibri"/>
              <a:ea typeface="Calibri"/>
              <a:cs typeface="Calibri"/>
              <a:sym typeface="Calibri"/>
            </a:endParaRPr>
          </a:p>
        </p:txBody>
      </p:sp>
      <p:pic>
        <p:nvPicPr>
          <p:cNvPr id="228" name="Google Shape;228;p24"/>
          <p:cNvPicPr preferRelativeResize="0"/>
          <p:nvPr/>
        </p:nvPicPr>
        <p:blipFill>
          <a:blip r:embed="rId4">
            <a:alphaModFix/>
          </a:blip>
          <a:stretch>
            <a:fillRect/>
          </a:stretch>
        </p:blipFill>
        <p:spPr>
          <a:xfrm>
            <a:off x="8232449" y="4410824"/>
            <a:ext cx="873275" cy="873275"/>
          </a:xfrm>
          <a:prstGeom prst="rect">
            <a:avLst/>
          </a:prstGeom>
          <a:noFill/>
          <a:ln>
            <a:noFill/>
          </a:ln>
        </p:spPr>
      </p:pic>
      <p:grpSp>
        <p:nvGrpSpPr>
          <p:cNvPr id="229" name="Google Shape;229;p24"/>
          <p:cNvGrpSpPr/>
          <p:nvPr/>
        </p:nvGrpSpPr>
        <p:grpSpPr>
          <a:xfrm>
            <a:off x="1523472" y="1335966"/>
            <a:ext cx="6097057" cy="527409"/>
            <a:chOff x="444182" y="438789"/>
            <a:chExt cx="7567404" cy="731700"/>
          </a:xfrm>
        </p:grpSpPr>
        <p:sp>
          <p:nvSpPr>
            <p:cNvPr id="230" name="Google Shape;230;p24"/>
            <p:cNvSpPr txBox="1"/>
            <p:nvPr/>
          </p:nvSpPr>
          <p:spPr>
            <a:xfrm>
              <a:off x="444182" y="488975"/>
              <a:ext cx="2271000" cy="629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lang="en" sz="2200">
                  <a:solidFill>
                    <a:srgbClr val="085631"/>
                  </a:solidFill>
                  <a:latin typeface="Roboto Medium"/>
                  <a:ea typeface="Roboto Medium"/>
                  <a:cs typeface="Roboto Medium"/>
                  <a:sym typeface="Roboto Medium"/>
                </a:rPr>
                <a:t>Bloomington</a:t>
              </a:r>
              <a:r>
                <a:rPr lang="en" sz="4200">
                  <a:solidFill>
                    <a:srgbClr val="085631"/>
                  </a:solidFill>
                  <a:latin typeface="Roboto Medium"/>
                  <a:ea typeface="Roboto Medium"/>
                  <a:cs typeface="Roboto Medium"/>
                  <a:sym typeface="Roboto Medium"/>
                </a:rPr>
                <a:t> </a:t>
              </a:r>
              <a:endParaRPr sz="4200">
                <a:solidFill>
                  <a:srgbClr val="085631"/>
                </a:solidFill>
                <a:latin typeface="Roboto Medium"/>
                <a:ea typeface="Roboto Medium"/>
                <a:cs typeface="Roboto Medium"/>
                <a:sym typeface="Roboto Medium"/>
              </a:endParaRPr>
            </a:p>
          </p:txBody>
        </p:sp>
        <p:sp>
          <p:nvSpPr>
            <p:cNvPr id="231" name="Google Shape;231;p24"/>
            <p:cNvSpPr/>
            <p:nvPr/>
          </p:nvSpPr>
          <p:spPr>
            <a:xfrm>
              <a:off x="2789785" y="438789"/>
              <a:ext cx="5221800" cy="731700"/>
            </a:xfrm>
            <a:prstGeom prst="rect">
              <a:avLst/>
            </a:prstGeom>
            <a:solidFill>
              <a:srgbClr val="08563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24"/>
            <p:cNvSpPr txBox="1"/>
            <p:nvPr/>
          </p:nvSpPr>
          <p:spPr>
            <a:xfrm>
              <a:off x="2884291" y="518608"/>
              <a:ext cx="4765800" cy="5754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lang="en" sz="1900">
                  <a:solidFill>
                    <a:srgbClr val="FFFFFF"/>
                  </a:solidFill>
                  <a:latin typeface="Roboto"/>
                  <a:ea typeface="Roboto"/>
                  <a:cs typeface="Roboto"/>
                  <a:sym typeface="Roboto"/>
                </a:rPr>
                <a:t>7831 Glenroy Road</a:t>
              </a:r>
              <a:endParaRPr sz="1900">
                <a:solidFill>
                  <a:srgbClr val="FFFFFF"/>
                </a:solidFill>
                <a:latin typeface="Roboto"/>
                <a:ea typeface="Roboto"/>
                <a:cs typeface="Roboto"/>
                <a:sym typeface="Roboto"/>
              </a:endParaRPr>
            </a:p>
          </p:txBody>
        </p:sp>
      </p:grpSp>
      <p:grpSp>
        <p:nvGrpSpPr>
          <p:cNvPr id="233" name="Google Shape;233;p24"/>
          <p:cNvGrpSpPr/>
          <p:nvPr/>
        </p:nvGrpSpPr>
        <p:grpSpPr>
          <a:xfrm>
            <a:off x="1609355" y="1973413"/>
            <a:ext cx="5719914" cy="527409"/>
            <a:chOff x="550777" y="1323150"/>
            <a:chExt cx="7099310" cy="731700"/>
          </a:xfrm>
        </p:grpSpPr>
        <p:sp>
          <p:nvSpPr>
            <p:cNvPr id="234" name="Google Shape;234;p24"/>
            <p:cNvSpPr txBox="1"/>
            <p:nvPr/>
          </p:nvSpPr>
          <p:spPr>
            <a:xfrm>
              <a:off x="550777" y="1373350"/>
              <a:ext cx="2164500" cy="629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lang="en" sz="2200">
                  <a:solidFill>
                    <a:srgbClr val="0B7140"/>
                  </a:solidFill>
                  <a:latin typeface="Roboto Medium"/>
                  <a:ea typeface="Roboto Medium"/>
                  <a:cs typeface="Roboto Medium"/>
                  <a:sym typeface="Roboto Medium"/>
                </a:rPr>
                <a:t>St. Paul</a:t>
              </a:r>
              <a:endParaRPr sz="2200">
                <a:solidFill>
                  <a:srgbClr val="0B7140"/>
                </a:solidFill>
                <a:latin typeface="Roboto Medium"/>
                <a:ea typeface="Roboto Medium"/>
                <a:cs typeface="Roboto Medium"/>
                <a:sym typeface="Roboto Medium"/>
              </a:endParaRPr>
            </a:p>
          </p:txBody>
        </p:sp>
        <p:sp>
          <p:nvSpPr>
            <p:cNvPr id="235" name="Google Shape;235;p24"/>
            <p:cNvSpPr/>
            <p:nvPr/>
          </p:nvSpPr>
          <p:spPr>
            <a:xfrm>
              <a:off x="2789787" y="1323150"/>
              <a:ext cx="4860300" cy="731700"/>
            </a:xfrm>
            <a:prstGeom prst="rect">
              <a:avLst/>
            </a:prstGeom>
            <a:solidFill>
              <a:srgbClr val="0B714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24"/>
            <p:cNvSpPr txBox="1"/>
            <p:nvPr/>
          </p:nvSpPr>
          <p:spPr>
            <a:xfrm>
              <a:off x="2914387" y="1529721"/>
              <a:ext cx="4373100" cy="3306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lang="en" sz="2100">
                  <a:solidFill>
                    <a:srgbClr val="FFFFFF"/>
                  </a:solidFill>
                  <a:latin typeface="Roboto"/>
                  <a:ea typeface="Roboto"/>
                  <a:cs typeface="Roboto"/>
                  <a:sym typeface="Roboto"/>
                </a:rPr>
                <a:t>777 Raymond Ave</a:t>
              </a:r>
              <a:endParaRPr sz="2100">
                <a:solidFill>
                  <a:srgbClr val="FFFFFF"/>
                </a:solidFill>
                <a:latin typeface="Roboto"/>
                <a:ea typeface="Roboto"/>
                <a:cs typeface="Roboto"/>
                <a:sym typeface="Roboto"/>
              </a:endParaRPr>
            </a:p>
          </p:txBody>
        </p:sp>
      </p:grpSp>
      <p:grpSp>
        <p:nvGrpSpPr>
          <p:cNvPr id="237" name="Google Shape;237;p24"/>
          <p:cNvGrpSpPr/>
          <p:nvPr/>
        </p:nvGrpSpPr>
        <p:grpSpPr>
          <a:xfrm>
            <a:off x="1659453" y="2608510"/>
            <a:ext cx="5377590" cy="527409"/>
            <a:chOff x="612955" y="2204250"/>
            <a:chExt cx="6674432" cy="731700"/>
          </a:xfrm>
        </p:grpSpPr>
        <p:sp>
          <p:nvSpPr>
            <p:cNvPr id="238" name="Google Shape;238;p24"/>
            <p:cNvSpPr txBox="1"/>
            <p:nvPr/>
          </p:nvSpPr>
          <p:spPr>
            <a:xfrm>
              <a:off x="612955" y="2254450"/>
              <a:ext cx="2102100" cy="629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lang="en" sz="2200">
                  <a:solidFill>
                    <a:srgbClr val="0B7743"/>
                  </a:solidFill>
                  <a:latin typeface="Roboto Medium"/>
                  <a:ea typeface="Roboto Medium"/>
                  <a:cs typeface="Roboto Medium"/>
                  <a:sym typeface="Roboto Medium"/>
                </a:rPr>
                <a:t>St. Paul</a:t>
              </a:r>
              <a:endParaRPr sz="2200">
                <a:solidFill>
                  <a:srgbClr val="0B7743"/>
                </a:solidFill>
                <a:latin typeface="Roboto Medium"/>
                <a:ea typeface="Roboto Medium"/>
                <a:cs typeface="Roboto Medium"/>
                <a:sym typeface="Roboto Medium"/>
              </a:endParaRPr>
            </a:p>
          </p:txBody>
        </p:sp>
        <p:sp>
          <p:nvSpPr>
            <p:cNvPr id="239" name="Google Shape;239;p24"/>
            <p:cNvSpPr/>
            <p:nvPr/>
          </p:nvSpPr>
          <p:spPr>
            <a:xfrm>
              <a:off x="2789787" y="2204250"/>
              <a:ext cx="4497600" cy="731700"/>
            </a:xfrm>
            <a:prstGeom prst="rect">
              <a:avLst/>
            </a:prstGeom>
            <a:solidFill>
              <a:srgbClr val="0B7743"/>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24"/>
            <p:cNvSpPr txBox="1"/>
            <p:nvPr/>
          </p:nvSpPr>
          <p:spPr>
            <a:xfrm>
              <a:off x="2914388" y="2410805"/>
              <a:ext cx="3849900" cy="3306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lang="en" sz="2200">
                  <a:solidFill>
                    <a:srgbClr val="FFFFFF"/>
                  </a:solidFill>
                  <a:latin typeface="Roboto"/>
                  <a:ea typeface="Roboto"/>
                  <a:cs typeface="Roboto"/>
                  <a:sym typeface="Roboto"/>
                </a:rPr>
                <a:t>1919 University Ave</a:t>
              </a:r>
              <a:endParaRPr sz="2200">
                <a:solidFill>
                  <a:srgbClr val="FFFFFF"/>
                </a:solidFill>
                <a:latin typeface="Roboto"/>
                <a:ea typeface="Roboto"/>
                <a:cs typeface="Roboto"/>
                <a:sym typeface="Roboto"/>
              </a:endParaRPr>
            </a:p>
          </p:txBody>
        </p:sp>
      </p:grpSp>
      <p:grpSp>
        <p:nvGrpSpPr>
          <p:cNvPr id="241" name="Google Shape;241;p24"/>
          <p:cNvGrpSpPr/>
          <p:nvPr/>
        </p:nvGrpSpPr>
        <p:grpSpPr>
          <a:xfrm>
            <a:off x="2119895" y="3245968"/>
            <a:ext cx="4625887" cy="527409"/>
            <a:chOff x="1184436" y="3088625"/>
            <a:chExt cx="5741451" cy="731700"/>
          </a:xfrm>
        </p:grpSpPr>
        <p:sp>
          <p:nvSpPr>
            <p:cNvPr id="242" name="Google Shape;242;p24"/>
            <p:cNvSpPr txBox="1"/>
            <p:nvPr/>
          </p:nvSpPr>
          <p:spPr>
            <a:xfrm>
              <a:off x="1184436" y="3138814"/>
              <a:ext cx="1530600" cy="629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lang="en" sz="2200">
                  <a:solidFill>
                    <a:srgbClr val="0C8148"/>
                  </a:solidFill>
                  <a:latin typeface="Roboto Medium"/>
                  <a:ea typeface="Roboto Medium"/>
                  <a:cs typeface="Roboto Medium"/>
                  <a:sym typeface="Roboto Medium"/>
                </a:rPr>
                <a:t>Bemidji</a:t>
              </a:r>
              <a:endParaRPr sz="4200">
                <a:solidFill>
                  <a:srgbClr val="0C8148"/>
                </a:solidFill>
                <a:latin typeface="Roboto Medium"/>
                <a:ea typeface="Roboto Medium"/>
                <a:cs typeface="Roboto Medium"/>
                <a:sym typeface="Roboto Medium"/>
              </a:endParaRPr>
            </a:p>
          </p:txBody>
        </p:sp>
        <p:sp>
          <p:nvSpPr>
            <p:cNvPr id="243" name="Google Shape;243;p24"/>
            <p:cNvSpPr/>
            <p:nvPr/>
          </p:nvSpPr>
          <p:spPr>
            <a:xfrm>
              <a:off x="2789787" y="3088625"/>
              <a:ext cx="4136100" cy="731700"/>
            </a:xfrm>
            <a:prstGeom prst="rect">
              <a:avLst/>
            </a:prstGeom>
            <a:solidFill>
              <a:srgbClr val="0C8148"/>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24"/>
            <p:cNvSpPr txBox="1"/>
            <p:nvPr/>
          </p:nvSpPr>
          <p:spPr>
            <a:xfrm>
              <a:off x="2914388" y="3295179"/>
              <a:ext cx="3849900" cy="3306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lang="en" sz="2300">
                  <a:solidFill>
                    <a:srgbClr val="FFFFFF"/>
                  </a:solidFill>
                  <a:latin typeface="Roboto"/>
                  <a:ea typeface="Roboto"/>
                  <a:cs typeface="Roboto"/>
                  <a:sym typeface="Roboto"/>
                </a:rPr>
                <a:t>705 5th Street</a:t>
              </a:r>
              <a:endParaRPr sz="2300">
                <a:solidFill>
                  <a:srgbClr val="FFFFFF"/>
                </a:solidFill>
                <a:latin typeface="Roboto"/>
                <a:ea typeface="Roboto"/>
                <a:cs typeface="Roboto"/>
                <a:sym typeface="Roboto"/>
              </a:endParaRPr>
            </a:p>
          </p:txBody>
        </p:sp>
      </p:grpSp>
      <p:grpSp>
        <p:nvGrpSpPr>
          <p:cNvPr id="245" name="Google Shape;245;p24"/>
          <p:cNvGrpSpPr/>
          <p:nvPr/>
        </p:nvGrpSpPr>
        <p:grpSpPr>
          <a:xfrm>
            <a:off x="1383075" y="3883425"/>
            <a:ext cx="5072655" cy="527409"/>
            <a:chOff x="269927" y="3973000"/>
            <a:chExt cx="6295960" cy="731700"/>
          </a:xfrm>
        </p:grpSpPr>
        <p:sp>
          <p:nvSpPr>
            <p:cNvPr id="246" name="Google Shape;246;p24"/>
            <p:cNvSpPr txBox="1"/>
            <p:nvPr/>
          </p:nvSpPr>
          <p:spPr>
            <a:xfrm>
              <a:off x="269927" y="4023187"/>
              <a:ext cx="2445000" cy="629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lang="en" sz="2200">
                  <a:solidFill>
                    <a:srgbClr val="0E9453"/>
                  </a:solidFill>
                  <a:latin typeface="Roboto Medium"/>
                  <a:ea typeface="Roboto Medium"/>
                  <a:cs typeface="Roboto Medium"/>
                  <a:sym typeface="Roboto Medium"/>
                </a:rPr>
                <a:t>Telemedicine</a:t>
              </a:r>
              <a:endParaRPr sz="2200">
                <a:solidFill>
                  <a:srgbClr val="0E9453"/>
                </a:solidFill>
                <a:latin typeface="Roboto Medium"/>
                <a:ea typeface="Roboto Medium"/>
                <a:cs typeface="Roboto Medium"/>
                <a:sym typeface="Roboto Medium"/>
              </a:endParaRPr>
            </a:p>
          </p:txBody>
        </p:sp>
        <p:sp>
          <p:nvSpPr>
            <p:cNvPr id="247" name="Google Shape;247;p24"/>
            <p:cNvSpPr/>
            <p:nvPr/>
          </p:nvSpPr>
          <p:spPr>
            <a:xfrm>
              <a:off x="2789787" y="3973000"/>
              <a:ext cx="3776100" cy="731700"/>
            </a:xfrm>
            <a:prstGeom prst="rect">
              <a:avLst/>
            </a:prstGeom>
            <a:solidFill>
              <a:srgbClr val="0E9453"/>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24"/>
            <p:cNvSpPr txBox="1"/>
            <p:nvPr/>
          </p:nvSpPr>
          <p:spPr>
            <a:xfrm>
              <a:off x="2902988" y="4179560"/>
              <a:ext cx="3497700" cy="3306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lang="en" sz="2300">
                  <a:solidFill>
                    <a:srgbClr val="FFFFFF"/>
                  </a:solidFill>
                  <a:latin typeface="Roboto"/>
                  <a:ea typeface="Roboto"/>
                  <a:cs typeface="Roboto"/>
                  <a:sym typeface="Roboto"/>
                </a:rPr>
                <a:t>Statewide Coverage</a:t>
              </a:r>
              <a:endParaRPr sz="2300">
                <a:solidFill>
                  <a:srgbClr val="FFFFFF"/>
                </a:solidFill>
                <a:latin typeface="Roboto"/>
                <a:ea typeface="Roboto"/>
                <a:cs typeface="Roboto"/>
                <a:sym typeface="Roboto"/>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5"/>
          <p:cNvSpPr txBox="1"/>
          <p:nvPr/>
        </p:nvSpPr>
        <p:spPr>
          <a:xfrm>
            <a:off x="0" y="1833325"/>
            <a:ext cx="9144000" cy="1754700"/>
          </a:xfrm>
          <a:prstGeom prst="rect">
            <a:avLst/>
          </a:prstGeom>
          <a:solidFill>
            <a:srgbClr val="004AA8"/>
          </a:solidFill>
          <a:ln>
            <a:noFill/>
          </a:ln>
        </p:spPr>
        <p:txBody>
          <a:bodyPr anchorCtr="0" anchor="t" bIns="91425" lIns="91425" spcFirstLastPara="1" rIns="91425" wrap="square" tIns="91425">
            <a:spAutoFit/>
          </a:bodyPr>
          <a:lstStyle/>
          <a:p>
            <a:pPr indent="-317500" lvl="0" marL="914400" rtl="0" algn="l">
              <a:spcBef>
                <a:spcPts val="0"/>
              </a:spcBef>
              <a:spcAft>
                <a:spcPts val="0"/>
              </a:spcAft>
              <a:buClr>
                <a:schemeClr val="lt1"/>
              </a:buClr>
              <a:buSzPts val="1400"/>
              <a:buFont typeface="Calibri"/>
              <a:buChar char="●"/>
            </a:pPr>
            <a:r>
              <a:rPr lang="en">
                <a:solidFill>
                  <a:schemeClr val="lt1"/>
                </a:solidFill>
                <a:latin typeface="Calibri"/>
                <a:ea typeface="Calibri"/>
                <a:cs typeface="Calibri"/>
                <a:sym typeface="Calibri"/>
              </a:rPr>
              <a:t>Call today. Begin tomorrow. 651-447-3755</a:t>
            </a:r>
            <a:endParaRPr>
              <a:solidFill>
                <a:schemeClr val="lt1"/>
              </a:solidFill>
              <a:latin typeface="Calibri"/>
              <a:ea typeface="Calibri"/>
              <a:cs typeface="Calibri"/>
              <a:sym typeface="Calibri"/>
            </a:endParaRPr>
          </a:p>
          <a:p>
            <a:pPr indent="0" lvl="0" marL="914400" rtl="0" algn="l">
              <a:spcBef>
                <a:spcPts val="0"/>
              </a:spcBef>
              <a:spcAft>
                <a:spcPts val="0"/>
              </a:spcAft>
              <a:buNone/>
            </a:pPr>
            <a:r>
              <a:t/>
            </a:r>
            <a:endParaRPr sz="600">
              <a:solidFill>
                <a:schemeClr val="lt1"/>
              </a:solidFill>
              <a:latin typeface="Calibri"/>
              <a:ea typeface="Calibri"/>
              <a:cs typeface="Calibri"/>
              <a:sym typeface="Calibri"/>
            </a:endParaRPr>
          </a:p>
          <a:p>
            <a:pPr indent="-317500" lvl="0" marL="914400" rtl="0" algn="l">
              <a:spcBef>
                <a:spcPts val="0"/>
              </a:spcBef>
              <a:spcAft>
                <a:spcPts val="0"/>
              </a:spcAft>
              <a:buClr>
                <a:schemeClr val="lt1"/>
              </a:buClr>
              <a:buSzPts val="1400"/>
              <a:buFont typeface="Calibri"/>
              <a:buChar char="●"/>
            </a:pPr>
            <a:r>
              <a:rPr lang="en">
                <a:solidFill>
                  <a:schemeClr val="lt1"/>
                </a:solidFill>
                <a:latin typeface="Calibri"/>
                <a:ea typeface="Calibri"/>
                <a:cs typeface="Calibri"/>
                <a:sym typeface="Calibri"/>
              </a:rPr>
              <a:t>www.kaishinclinic.com</a:t>
            </a:r>
            <a:endParaRPr>
              <a:solidFill>
                <a:schemeClr val="lt1"/>
              </a:solidFill>
              <a:latin typeface="Calibri"/>
              <a:ea typeface="Calibri"/>
              <a:cs typeface="Calibri"/>
              <a:sym typeface="Calibri"/>
            </a:endParaRPr>
          </a:p>
          <a:p>
            <a:pPr indent="0" lvl="0" marL="914400" rtl="0" algn="l">
              <a:spcBef>
                <a:spcPts val="0"/>
              </a:spcBef>
              <a:spcAft>
                <a:spcPts val="0"/>
              </a:spcAft>
              <a:buNone/>
            </a:pPr>
            <a:r>
              <a:t/>
            </a:r>
            <a:endParaRPr sz="600">
              <a:solidFill>
                <a:schemeClr val="lt1"/>
              </a:solidFill>
              <a:latin typeface="Calibri"/>
              <a:ea typeface="Calibri"/>
              <a:cs typeface="Calibri"/>
              <a:sym typeface="Calibri"/>
            </a:endParaRPr>
          </a:p>
          <a:p>
            <a:pPr indent="-317500" lvl="0" marL="914400" rtl="0" algn="l">
              <a:spcBef>
                <a:spcPts val="0"/>
              </a:spcBef>
              <a:spcAft>
                <a:spcPts val="0"/>
              </a:spcAft>
              <a:buClr>
                <a:schemeClr val="lt1"/>
              </a:buClr>
              <a:buSzPts val="1400"/>
              <a:buFont typeface="Calibri"/>
              <a:buChar char="●"/>
            </a:pPr>
            <a:r>
              <a:rPr lang="en">
                <a:solidFill>
                  <a:schemeClr val="lt1"/>
                </a:solidFill>
                <a:latin typeface="Calibri"/>
                <a:ea typeface="Calibri"/>
                <a:cs typeface="Calibri"/>
                <a:sym typeface="Calibri"/>
              </a:rPr>
              <a:t>info</a:t>
            </a:r>
            <a:r>
              <a:rPr lang="en">
                <a:solidFill>
                  <a:schemeClr val="lt1"/>
                </a:solidFill>
                <a:latin typeface="Calibri"/>
                <a:ea typeface="Calibri"/>
                <a:cs typeface="Calibri"/>
                <a:sym typeface="Calibri"/>
              </a:rPr>
              <a:t>@kaishinclinic.org</a:t>
            </a:r>
            <a:endParaRPr>
              <a:solidFill>
                <a:schemeClr val="lt1"/>
              </a:solidFill>
              <a:latin typeface="Calibri"/>
              <a:ea typeface="Calibri"/>
              <a:cs typeface="Calibri"/>
              <a:sym typeface="Calibri"/>
            </a:endParaRPr>
          </a:p>
          <a:p>
            <a:pPr indent="0" lvl="0" marL="914400" rtl="0" algn="l">
              <a:spcBef>
                <a:spcPts val="0"/>
              </a:spcBef>
              <a:spcAft>
                <a:spcPts val="0"/>
              </a:spcAft>
              <a:buNone/>
            </a:pPr>
            <a:r>
              <a:t/>
            </a:r>
            <a:endParaRPr sz="600">
              <a:solidFill>
                <a:schemeClr val="lt1"/>
              </a:solidFill>
              <a:latin typeface="Calibri"/>
              <a:ea typeface="Calibri"/>
              <a:cs typeface="Calibri"/>
              <a:sym typeface="Calibri"/>
            </a:endParaRPr>
          </a:p>
          <a:p>
            <a:pPr indent="-317500" lvl="0" marL="914400" rtl="0" algn="l">
              <a:spcBef>
                <a:spcPts val="0"/>
              </a:spcBef>
              <a:spcAft>
                <a:spcPts val="0"/>
              </a:spcAft>
              <a:buClr>
                <a:schemeClr val="lt1"/>
              </a:buClr>
              <a:buSzPts val="1400"/>
              <a:buFont typeface="Calibri"/>
              <a:buChar char="●"/>
            </a:pPr>
            <a:r>
              <a:rPr lang="en">
                <a:solidFill>
                  <a:schemeClr val="lt1"/>
                </a:solidFill>
                <a:latin typeface="Calibri"/>
                <a:ea typeface="Calibri"/>
                <a:cs typeface="Calibri"/>
                <a:sym typeface="Calibri"/>
              </a:rPr>
              <a:t>Jessica Wong </a:t>
            </a:r>
            <a:endParaRPr>
              <a:solidFill>
                <a:schemeClr val="lt1"/>
              </a:solidFill>
              <a:latin typeface="Calibri"/>
              <a:ea typeface="Calibri"/>
              <a:cs typeface="Calibri"/>
              <a:sym typeface="Calibri"/>
            </a:endParaRPr>
          </a:p>
          <a:p>
            <a:pPr indent="0" lvl="0" marL="914400" rtl="0" algn="l">
              <a:spcBef>
                <a:spcPts val="0"/>
              </a:spcBef>
              <a:spcAft>
                <a:spcPts val="0"/>
              </a:spcAft>
              <a:buNone/>
            </a:pPr>
            <a:r>
              <a:rPr lang="en">
                <a:solidFill>
                  <a:schemeClr val="lt1"/>
                </a:solidFill>
                <a:latin typeface="Calibri"/>
                <a:ea typeface="Calibri"/>
                <a:cs typeface="Calibri"/>
                <a:sym typeface="Calibri"/>
              </a:rPr>
              <a:t>612-702-0961</a:t>
            </a:r>
            <a:endParaRPr>
              <a:solidFill>
                <a:schemeClr val="lt1"/>
              </a:solidFill>
              <a:latin typeface="Calibri"/>
              <a:ea typeface="Calibri"/>
              <a:cs typeface="Calibri"/>
              <a:sym typeface="Calibri"/>
            </a:endParaRPr>
          </a:p>
          <a:p>
            <a:pPr indent="457200" lvl="0" marL="457200" rtl="0" algn="l">
              <a:spcBef>
                <a:spcPts val="0"/>
              </a:spcBef>
              <a:spcAft>
                <a:spcPts val="0"/>
              </a:spcAft>
              <a:buNone/>
            </a:pPr>
            <a:r>
              <a:rPr lang="en">
                <a:solidFill>
                  <a:schemeClr val="lt1"/>
                </a:solidFill>
                <a:latin typeface="Calibri"/>
                <a:ea typeface="Calibri"/>
                <a:cs typeface="Calibri"/>
                <a:sym typeface="Calibri"/>
              </a:rPr>
              <a:t>jessica.wong@kaishinclinic.org</a:t>
            </a:r>
            <a:endParaRPr>
              <a:solidFill>
                <a:schemeClr val="lt1"/>
              </a:solidFill>
              <a:latin typeface="Calibri"/>
              <a:ea typeface="Calibri"/>
              <a:cs typeface="Calibri"/>
              <a:sym typeface="Calibri"/>
            </a:endParaRPr>
          </a:p>
        </p:txBody>
      </p:sp>
      <p:pic>
        <p:nvPicPr>
          <p:cNvPr id="254" name="Google Shape;254;p25"/>
          <p:cNvPicPr preferRelativeResize="0"/>
          <p:nvPr/>
        </p:nvPicPr>
        <p:blipFill>
          <a:blip r:embed="rId3">
            <a:alphaModFix/>
          </a:blip>
          <a:stretch>
            <a:fillRect/>
          </a:stretch>
        </p:blipFill>
        <p:spPr>
          <a:xfrm>
            <a:off x="283427" y="161175"/>
            <a:ext cx="2410450" cy="831194"/>
          </a:xfrm>
          <a:prstGeom prst="rect">
            <a:avLst/>
          </a:prstGeom>
          <a:noFill/>
          <a:ln>
            <a:noFill/>
          </a:ln>
        </p:spPr>
      </p:pic>
      <p:sp>
        <p:nvSpPr>
          <p:cNvPr id="255" name="Google Shape;255;p25"/>
          <p:cNvSpPr txBox="1"/>
          <p:nvPr/>
        </p:nvSpPr>
        <p:spPr>
          <a:xfrm>
            <a:off x="2967675" y="276275"/>
            <a:ext cx="6046500" cy="554100"/>
          </a:xfrm>
          <a:prstGeom prst="rect">
            <a:avLst/>
          </a:prstGeom>
          <a:noFill/>
          <a:ln cap="flat" cmpd="sng" w="9525">
            <a:solidFill>
              <a:schemeClr val="lt1"/>
            </a:solidFill>
            <a:prstDash val="solid"/>
            <a:round/>
            <a:headEnd len="sm" w="sm" type="none"/>
            <a:tailEnd len="sm" w="sm" type="none"/>
          </a:ln>
          <a:effectLst>
            <a:outerShdw blurRad="71438" rotWithShape="0" algn="bl" dir="5280000" dist="38100">
              <a:schemeClr val="lt1">
                <a:alpha val="50000"/>
              </a:scheme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2400">
                <a:latin typeface="Calibri"/>
                <a:ea typeface="Calibri"/>
                <a:cs typeface="Calibri"/>
                <a:sym typeface="Calibri"/>
              </a:rPr>
              <a:t>Referrals</a:t>
            </a:r>
            <a:endParaRPr sz="2400">
              <a:latin typeface="Calibri"/>
              <a:ea typeface="Calibri"/>
              <a:cs typeface="Calibri"/>
              <a:sym typeface="Calibri"/>
            </a:endParaRPr>
          </a:p>
        </p:txBody>
      </p:sp>
      <p:pic>
        <p:nvPicPr>
          <p:cNvPr id="256" name="Google Shape;256;p25"/>
          <p:cNvPicPr preferRelativeResize="0"/>
          <p:nvPr/>
        </p:nvPicPr>
        <p:blipFill>
          <a:blip r:embed="rId4">
            <a:alphaModFix/>
          </a:blip>
          <a:stretch>
            <a:fillRect/>
          </a:stretch>
        </p:blipFill>
        <p:spPr>
          <a:xfrm>
            <a:off x="8232449" y="4410824"/>
            <a:ext cx="873275" cy="873275"/>
          </a:xfrm>
          <a:prstGeom prst="rect">
            <a:avLst/>
          </a:prstGeom>
          <a:noFill/>
          <a:ln>
            <a:noFill/>
          </a:ln>
        </p:spPr>
      </p:pic>
      <p:pic>
        <p:nvPicPr>
          <p:cNvPr id="257" name="Google Shape;257;p25"/>
          <p:cNvPicPr preferRelativeResize="0"/>
          <p:nvPr/>
        </p:nvPicPr>
        <p:blipFill>
          <a:blip r:embed="rId5">
            <a:alphaModFix/>
          </a:blip>
          <a:stretch>
            <a:fillRect/>
          </a:stretch>
        </p:blipFill>
        <p:spPr>
          <a:xfrm>
            <a:off x="4429425" y="1511962"/>
            <a:ext cx="4266024" cy="2397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nvSpPr>
        <p:spPr>
          <a:xfrm>
            <a:off x="3441325" y="1218750"/>
            <a:ext cx="5624400" cy="31263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rgbClr val="333333"/>
              </a:buClr>
              <a:buSzPts val="1400"/>
              <a:buFont typeface="Calibri"/>
              <a:buChar char="●"/>
            </a:pPr>
            <a:r>
              <a:rPr lang="en">
                <a:solidFill>
                  <a:srgbClr val="333333"/>
                </a:solidFill>
                <a:latin typeface="Calibri"/>
                <a:ea typeface="Calibri"/>
                <a:cs typeface="Calibri"/>
                <a:sym typeface="Calibri"/>
              </a:rPr>
              <a:t>Founder and CEO</a:t>
            </a:r>
            <a:r>
              <a:rPr lang="en">
                <a:solidFill>
                  <a:srgbClr val="333333"/>
                </a:solidFill>
                <a:latin typeface="Calibri"/>
                <a:ea typeface="Calibri"/>
                <a:cs typeface="Calibri"/>
                <a:sym typeface="Calibri"/>
              </a:rPr>
              <a:t> of Kai Shin Clinic</a:t>
            </a:r>
            <a:endParaRPr>
              <a:solidFill>
                <a:srgbClr val="333333"/>
              </a:solidFill>
              <a:latin typeface="Calibri"/>
              <a:ea typeface="Calibri"/>
              <a:cs typeface="Calibri"/>
              <a:sym typeface="Calibri"/>
            </a:endParaRPr>
          </a:p>
          <a:p>
            <a:pPr indent="-317500" lvl="0" marL="457200" rtl="0" algn="l">
              <a:lnSpc>
                <a:spcPct val="115000"/>
              </a:lnSpc>
              <a:spcBef>
                <a:spcPts val="0"/>
              </a:spcBef>
              <a:spcAft>
                <a:spcPts val="0"/>
              </a:spcAft>
              <a:buClr>
                <a:srgbClr val="333333"/>
              </a:buClr>
              <a:buSzPts val="1400"/>
              <a:buFont typeface="Calibri"/>
              <a:buChar char="●"/>
            </a:pPr>
            <a:r>
              <a:rPr lang="en">
                <a:solidFill>
                  <a:srgbClr val="333333"/>
                </a:solidFill>
                <a:latin typeface="Calibri"/>
                <a:ea typeface="Calibri"/>
                <a:cs typeface="Calibri"/>
                <a:sym typeface="Calibri"/>
              </a:rPr>
              <a:t>Attended John A Burns School of Medicine, the University of Hawaii, and residency at the University of Minnesota St Joseph’s Family Medicine Residency</a:t>
            </a:r>
            <a:endParaRPr>
              <a:solidFill>
                <a:srgbClr val="333333"/>
              </a:solidFill>
              <a:latin typeface="Calibri"/>
              <a:ea typeface="Calibri"/>
              <a:cs typeface="Calibri"/>
              <a:sym typeface="Calibri"/>
            </a:endParaRPr>
          </a:p>
          <a:p>
            <a:pPr indent="-317500" lvl="0" marL="457200" rtl="0" algn="l">
              <a:lnSpc>
                <a:spcPct val="115000"/>
              </a:lnSpc>
              <a:spcBef>
                <a:spcPts val="0"/>
              </a:spcBef>
              <a:spcAft>
                <a:spcPts val="0"/>
              </a:spcAft>
              <a:buClr>
                <a:srgbClr val="333333"/>
              </a:buClr>
              <a:buSzPts val="1400"/>
              <a:buFont typeface="Calibri"/>
              <a:buChar char="●"/>
            </a:pPr>
            <a:r>
              <a:rPr lang="en">
                <a:solidFill>
                  <a:srgbClr val="333333"/>
                </a:solidFill>
                <a:latin typeface="Calibri"/>
                <a:ea typeface="Calibri"/>
                <a:cs typeface="Calibri"/>
                <a:sym typeface="Calibri"/>
              </a:rPr>
              <a:t>Attending addiction specialist at St Josephs MICD Inpatient Unit </a:t>
            </a:r>
            <a:endParaRPr>
              <a:solidFill>
                <a:srgbClr val="333333"/>
              </a:solidFill>
              <a:latin typeface="Calibri"/>
              <a:ea typeface="Calibri"/>
              <a:cs typeface="Calibri"/>
              <a:sym typeface="Calibri"/>
            </a:endParaRPr>
          </a:p>
          <a:p>
            <a:pPr indent="-317500" lvl="0" marL="457200" rtl="0" algn="l">
              <a:lnSpc>
                <a:spcPct val="115000"/>
              </a:lnSpc>
              <a:spcBef>
                <a:spcPts val="0"/>
              </a:spcBef>
              <a:spcAft>
                <a:spcPts val="0"/>
              </a:spcAft>
              <a:buClr>
                <a:srgbClr val="333333"/>
              </a:buClr>
              <a:buSzPts val="1400"/>
              <a:buFont typeface="Calibri"/>
              <a:buChar char="●"/>
            </a:pPr>
            <a:r>
              <a:rPr lang="en">
                <a:solidFill>
                  <a:srgbClr val="333333"/>
                </a:solidFill>
                <a:latin typeface="Calibri"/>
                <a:ea typeface="Calibri"/>
                <a:cs typeface="Calibri"/>
                <a:sym typeface="Calibri"/>
              </a:rPr>
              <a:t>Lead Addiction Physician at Allina Health, detox unit</a:t>
            </a:r>
            <a:endParaRPr>
              <a:solidFill>
                <a:srgbClr val="333333"/>
              </a:solidFill>
              <a:latin typeface="Calibri"/>
              <a:ea typeface="Calibri"/>
              <a:cs typeface="Calibri"/>
              <a:sym typeface="Calibri"/>
            </a:endParaRPr>
          </a:p>
          <a:p>
            <a:pPr indent="-317500" lvl="0" marL="457200" rtl="0" algn="l">
              <a:lnSpc>
                <a:spcPct val="115000"/>
              </a:lnSpc>
              <a:spcBef>
                <a:spcPts val="0"/>
              </a:spcBef>
              <a:spcAft>
                <a:spcPts val="0"/>
              </a:spcAft>
              <a:buClr>
                <a:srgbClr val="333333"/>
              </a:buClr>
              <a:buSzPts val="1400"/>
              <a:buFont typeface="Calibri"/>
              <a:buChar char="●"/>
            </a:pPr>
            <a:r>
              <a:rPr lang="en">
                <a:solidFill>
                  <a:srgbClr val="333333"/>
                </a:solidFill>
                <a:latin typeface="Calibri"/>
                <a:ea typeface="Calibri"/>
                <a:cs typeface="Calibri"/>
                <a:sym typeface="Calibri"/>
              </a:rPr>
              <a:t>Fellow in the American Society of Addiction Medicine </a:t>
            </a:r>
            <a:endParaRPr>
              <a:solidFill>
                <a:srgbClr val="333333"/>
              </a:solidFill>
              <a:latin typeface="Calibri"/>
              <a:ea typeface="Calibri"/>
              <a:cs typeface="Calibri"/>
              <a:sym typeface="Calibri"/>
            </a:endParaRPr>
          </a:p>
          <a:p>
            <a:pPr indent="-317500" lvl="0" marL="457200" rtl="0" algn="l">
              <a:lnSpc>
                <a:spcPct val="115000"/>
              </a:lnSpc>
              <a:spcBef>
                <a:spcPts val="0"/>
              </a:spcBef>
              <a:spcAft>
                <a:spcPts val="0"/>
              </a:spcAft>
              <a:buClr>
                <a:srgbClr val="333333"/>
              </a:buClr>
              <a:buSzPts val="1400"/>
              <a:buFont typeface="Calibri"/>
              <a:buChar char="●"/>
            </a:pPr>
            <a:r>
              <a:rPr lang="en">
                <a:solidFill>
                  <a:srgbClr val="333333"/>
                </a:solidFill>
                <a:latin typeface="Calibri"/>
                <a:ea typeface="Calibri"/>
                <a:cs typeface="Calibri"/>
                <a:sym typeface="Calibri"/>
              </a:rPr>
              <a:t>Diplomate of the American Board of Addiction Medicine and the American Board of Family Medicine</a:t>
            </a:r>
            <a:endParaRPr>
              <a:solidFill>
                <a:srgbClr val="333333"/>
              </a:solidFill>
              <a:latin typeface="Calibri"/>
              <a:ea typeface="Calibri"/>
              <a:cs typeface="Calibri"/>
              <a:sym typeface="Calibri"/>
            </a:endParaRPr>
          </a:p>
          <a:p>
            <a:pPr indent="-317500" lvl="0" marL="457200" rtl="0" algn="l">
              <a:lnSpc>
                <a:spcPct val="115000"/>
              </a:lnSpc>
              <a:spcBef>
                <a:spcPts val="0"/>
              </a:spcBef>
              <a:spcAft>
                <a:spcPts val="0"/>
              </a:spcAft>
              <a:buClr>
                <a:srgbClr val="333333"/>
              </a:buClr>
              <a:buSzPts val="1400"/>
              <a:buFont typeface="Calibri"/>
              <a:buChar char="●"/>
            </a:pPr>
            <a:r>
              <a:rPr lang="en">
                <a:solidFill>
                  <a:srgbClr val="333333"/>
                </a:solidFill>
                <a:latin typeface="Calibri"/>
                <a:ea typeface="Calibri"/>
                <a:cs typeface="Calibri"/>
                <a:sym typeface="Calibri"/>
              </a:rPr>
              <a:t>Extensive experience managing all continuums of care in addiction, from the most complicated detoxes, inpatient and outpatient services</a:t>
            </a:r>
            <a:endParaRPr>
              <a:latin typeface="Calibri"/>
              <a:ea typeface="Calibri"/>
              <a:cs typeface="Calibri"/>
              <a:sym typeface="Calibri"/>
            </a:endParaRPr>
          </a:p>
        </p:txBody>
      </p:sp>
      <p:pic>
        <p:nvPicPr>
          <p:cNvPr id="64" name="Google Shape;64;p14"/>
          <p:cNvPicPr preferRelativeResize="0"/>
          <p:nvPr/>
        </p:nvPicPr>
        <p:blipFill>
          <a:blip r:embed="rId3">
            <a:alphaModFix/>
          </a:blip>
          <a:stretch>
            <a:fillRect/>
          </a:stretch>
        </p:blipFill>
        <p:spPr>
          <a:xfrm>
            <a:off x="3915187" y="4016848"/>
            <a:ext cx="978925" cy="930525"/>
          </a:xfrm>
          <a:prstGeom prst="rect">
            <a:avLst/>
          </a:prstGeom>
          <a:noFill/>
          <a:ln>
            <a:noFill/>
          </a:ln>
        </p:spPr>
      </p:pic>
      <p:pic>
        <p:nvPicPr>
          <p:cNvPr id="65" name="Google Shape;65;p14"/>
          <p:cNvPicPr preferRelativeResize="0"/>
          <p:nvPr/>
        </p:nvPicPr>
        <p:blipFill>
          <a:blip r:embed="rId4">
            <a:alphaModFix/>
          </a:blip>
          <a:stretch>
            <a:fillRect/>
          </a:stretch>
        </p:blipFill>
        <p:spPr>
          <a:xfrm>
            <a:off x="5170355" y="3996127"/>
            <a:ext cx="915360" cy="971975"/>
          </a:xfrm>
          <a:prstGeom prst="rect">
            <a:avLst/>
          </a:prstGeom>
          <a:noFill/>
          <a:ln>
            <a:noFill/>
          </a:ln>
        </p:spPr>
      </p:pic>
      <p:pic>
        <p:nvPicPr>
          <p:cNvPr id="66" name="Google Shape;66;p14"/>
          <p:cNvPicPr preferRelativeResize="0"/>
          <p:nvPr/>
        </p:nvPicPr>
        <p:blipFill>
          <a:blip r:embed="rId5">
            <a:alphaModFix/>
          </a:blip>
          <a:stretch>
            <a:fillRect/>
          </a:stretch>
        </p:blipFill>
        <p:spPr>
          <a:xfrm>
            <a:off x="6330350" y="3996125"/>
            <a:ext cx="1077400" cy="971975"/>
          </a:xfrm>
          <a:prstGeom prst="rect">
            <a:avLst/>
          </a:prstGeom>
          <a:noFill/>
          <a:ln>
            <a:noFill/>
          </a:ln>
        </p:spPr>
      </p:pic>
      <p:pic>
        <p:nvPicPr>
          <p:cNvPr id="67" name="Google Shape;67;p14"/>
          <p:cNvPicPr preferRelativeResize="0"/>
          <p:nvPr/>
        </p:nvPicPr>
        <p:blipFill>
          <a:blip r:embed="rId6">
            <a:alphaModFix/>
          </a:blip>
          <a:stretch>
            <a:fillRect/>
          </a:stretch>
        </p:blipFill>
        <p:spPr>
          <a:xfrm>
            <a:off x="283425" y="1323581"/>
            <a:ext cx="2740200" cy="3425250"/>
          </a:xfrm>
          <a:prstGeom prst="rect">
            <a:avLst/>
          </a:prstGeom>
          <a:noFill/>
          <a:ln>
            <a:noFill/>
          </a:ln>
        </p:spPr>
      </p:pic>
      <p:pic>
        <p:nvPicPr>
          <p:cNvPr id="68" name="Google Shape;68;p14"/>
          <p:cNvPicPr preferRelativeResize="0"/>
          <p:nvPr/>
        </p:nvPicPr>
        <p:blipFill>
          <a:blip r:embed="rId7">
            <a:alphaModFix/>
          </a:blip>
          <a:stretch>
            <a:fillRect/>
          </a:stretch>
        </p:blipFill>
        <p:spPr>
          <a:xfrm>
            <a:off x="283427" y="161175"/>
            <a:ext cx="2410450" cy="831194"/>
          </a:xfrm>
          <a:prstGeom prst="rect">
            <a:avLst/>
          </a:prstGeom>
          <a:noFill/>
          <a:ln>
            <a:noFill/>
          </a:ln>
        </p:spPr>
      </p:pic>
      <p:sp>
        <p:nvSpPr>
          <p:cNvPr id="69" name="Google Shape;69;p14"/>
          <p:cNvSpPr txBox="1"/>
          <p:nvPr/>
        </p:nvSpPr>
        <p:spPr>
          <a:xfrm>
            <a:off x="2967675" y="276275"/>
            <a:ext cx="6046500" cy="554100"/>
          </a:xfrm>
          <a:prstGeom prst="rect">
            <a:avLst/>
          </a:prstGeom>
          <a:noFill/>
          <a:ln cap="flat" cmpd="sng" w="9525">
            <a:solidFill>
              <a:schemeClr val="lt1"/>
            </a:solidFill>
            <a:prstDash val="solid"/>
            <a:round/>
            <a:headEnd len="sm" w="sm" type="none"/>
            <a:tailEnd len="sm" w="sm" type="none"/>
          </a:ln>
          <a:effectLst>
            <a:outerShdw blurRad="71438" rotWithShape="0" algn="bl" dir="5280000" dist="38100">
              <a:schemeClr val="lt1">
                <a:alpha val="50000"/>
              </a:scheme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2400">
                <a:latin typeface="Calibri"/>
                <a:ea typeface="Calibri"/>
                <a:cs typeface="Calibri"/>
                <a:sym typeface="Calibri"/>
              </a:rPr>
              <a:t>Our Founder: Alana Sasaki, MD</a:t>
            </a:r>
            <a:endParaRPr sz="2400">
              <a:latin typeface="Calibri"/>
              <a:ea typeface="Calibri"/>
              <a:cs typeface="Calibri"/>
              <a:sym typeface="Calibri"/>
            </a:endParaRPr>
          </a:p>
        </p:txBody>
      </p:sp>
      <p:pic>
        <p:nvPicPr>
          <p:cNvPr id="70" name="Google Shape;70;p14"/>
          <p:cNvPicPr preferRelativeResize="0"/>
          <p:nvPr/>
        </p:nvPicPr>
        <p:blipFill>
          <a:blip r:embed="rId8">
            <a:alphaModFix/>
          </a:blip>
          <a:stretch>
            <a:fillRect/>
          </a:stretch>
        </p:blipFill>
        <p:spPr>
          <a:xfrm>
            <a:off x="8232449" y="4410824"/>
            <a:ext cx="873275" cy="873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p:nvPr/>
        </p:nvSpPr>
        <p:spPr>
          <a:xfrm rot="-6598756">
            <a:off x="636790" y="1214647"/>
            <a:ext cx="2291618" cy="2342956"/>
          </a:xfrm>
          <a:prstGeom prst="ellipse">
            <a:avLst/>
          </a:prstGeom>
          <a:solidFill>
            <a:srgbClr val="0C82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6" name="Google Shape;76;p15"/>
          <p:cNvPicPr preferRelativeResize="0"/>
          <p:nvPr/>
        </p:nvPicPr>
        <p:blipFill>
          <a:blip r:embed="rId3">
            <a:alphaModFix/>
          </a:blip>
          <a:stretch>
            <a:fillRect/>
          </a:stretch>
        </p:blipFill>
        <p:spPr>
          <a:xfrm>
            <a:off x="283427" y="161175"/>
            <a:ext cx="2410450" cy="831194"/>
          </a:xfrm>
          <a:prstGeom prst="rect">
            <a:avLst/>
          </a:prstGeom>
          <a:noFill/>
          <a:ln>
            <a:noFill/>
          </a:ln>
        </p:spPr>
      </p:pic>
      <p:sp>
        <p:nvSpPr>
          <p:cNvPr id="77" name="Google Shape;77;p15"/>
          <p:cNvSpPr txBox="1"/>
          <p:nvPr/>
        </p:nvSpPr>
        <p:spPr>
          <a:xfrm>
            <a:off x="2967675" y="299725"/>
            <a:ext cx="6046500" cy="554100"/>
          </a:xfrm>
          <a:prstGeom prst="rect">
            <a:avLst/>
          </a:prstGeom>
          <a:noFill/>
          <a:ln cap="flat" cmpd="sng" w="9525">
            <a:solidFill>
              <a:schemeClr val="lt1"/>
            </a:solidFill>
            <a:prstDash val="solid"/>
            <a:round/>
            <a:headEnd len="sm" w="sm" type="none"/>
            <a:tailEnd len="sm" w="sm" type="none"/>
          </a:ln>
          <a:effectLst>
            <a:outerShdw blurRad="71438" rotWithShape="0" algn="bl" dir="5280000" dist="38100">
              <a:schemeClr val="lt1">
                <a:alpha val="50000"/>
              </a:scheme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2400">
                <a:latin typeface="Calibri"/>
                <a:ea typeface="Calibri"/>
                <a:cs typeface="Calibri"/>
                <a:sym typeface="Calibri"/>
              </a:rPr>
              <a:t>Addiction</a:t>
            </a:r>
            <a:endParaRPr sz="2400">
              <a:latin typeface="Calibri"/>
              <a:ea typeface="Calibri"/>
              <a:cs typeface="Calibri"/>
              <a:sym typeface="Calibri"/>
            </a:endParaRPr>
          </a:p>
        </p:txBody>
      </p:sp>
      <p:pic>
        <p:nvPicPr>
          <p:cNvPr id="78" name="Google Shape;78;p15"/>
          <p:cNvPicPr preferRelativeResize="0"/>
          <p:nvPr/>
        </p:nvPicPr>
        <p:blipFill>
          <a:blip r:embed="rId4">
            <a:alphaModFix/>
          </a:blip>
          <a:stretch>
            <a:fillRect/>
          </a:stretch>
        </p:blipFill>
        <p:spPr>
          <a:xfrm>
            <a:off x="8232449" y="4410824"/>
            <a:ext cx="873275" cy="873275"/>
          </a:xfrm>
          <a:prstGeom prst="rect">
            <a:avLst/>
          </a:prstGeom>
          <a:noFill/>
          <a:ln>
            <a:noFill/>
          </a:ln>
        </p:spPr>
      </p:pic>
      <p:grpSp>
        <p:nvGrpSpPr>
          <p:cNvPr id="79" name="Google Shape;79;p15"/>
          <p:cNvGrpSpPr/>
          <p:nvPr/>
        </p:nvGrpSpPr>
        <p:grpSpPr>
          <a:xfrm>
            <a:off x="2589592" y="645303"/>
            <a:ext cx="4036590" cy="3713071"/>
            <a:chOff x="2256567" y="677103"/>
            <a:chExt cx="4036590" cy="3713071"/>
          </a:xfrm>
        </p:grpSpPr>
        <p:sp>
          <p:nvSpPr>
            <p:cNvPr id="80" name="Google Shape;80;p15"/>
            <p:cNvSpPr/>
            <p:nvPr/>
          </p:nvSpPr>
          <p:spPr>
            <a:xfrm rot="-6596588">
              <a:off x="3726388" y="3510395"/>
              <a:ext cx="771357" cy="771357"/>
            </a:xfrm>
            <a:prstGeom prst="ellipse">
              <a:avLst/>
            </a:prstGeom>
            <a:solidFill>
              <a:srgbClr val="596B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5"/>
            <p:cNvSpPr/>
            <p:nvPr/>
          </p:nvSpPr>
          <p:spPr>
            <a:xfrm rot="-6599386">
              <a:off x="2318596" y="1407533"/>
              <a:ext cx="440541" cy="440541"/>
            </a:xfrm>
            <a:prstGeom prst="ellipse">
              <a:avLst/>
            </a:prstGeom>
            <a:solidFill>
              <a:srgbClr val="596B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5"/>
            <p:cNvSpPr/>
            <p:nvPr/>
          </p:nvSpPr>
          <p:spPr>
            <a:xfrm rot="-6598839">
              <a:off x="2887641" y="2346984"/>
              <a:ext cx="1199287" cy="1199287"/>
            </a:xfrm>
            <a:prstGeom prst="ellipse">
              <a:avLst/>
            </a:prstGeom>
            <a:solidFill>
              <a:srgbClr val="596B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5"/>
            <p:cNvSpPr/>
            <p:nvPr/>
          </p:nvSpPr>
          <p:spPr>
            <a:xfrm rot="-6598620">
              <a:off x="4374916" y="913763"/>
              <a:ext cx="1681581" cy="1681581"/>
            </a:xfrm>
            <a:prstGeom prst="ellipse">
              <a:avLst/>
            </a:prstGeom>
            <a:solidFill>
              <a:srgbClr val="596B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5"/>
            <p:cNvSpPr/>
            <p:nvPr/>
          </p:nvSpPr>
          <p:spPr>
            <a:xfrm rot="-6597866">
              <a:off x="2661829" y="2208216"/>
              <a:ext cx="629106" cy="629106"/>
            </a:xfrm>
            <a:prstGeom prst="ellipse">
              <a:avLst/>
            </a:prstGeom>
            <a:solidFill>
              <a:srgbClr val="004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5"/>
            <p:cNvSpPr/>
            <p:nvPr/>
          </p:nvSpPr>
          <p:spPr>
            <a:xfrm rot="-6597701">
              <a:off x="3267625" y="1113818"/>
              <a:ext cx="274172" cy="274172"/>
            </a:xfrm>
            <a:prstGeom prst="ellipse">
              <a:avLst/>
            </a:prstGeom>
            <a:solidFill>
              <a:srgbClr val="596B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 name="Google Shape;86;p15"/>
          <p:cNvGrpSpPr/>
          <p:nvPr/>
        </p:nvGrpSpPr>
        <p:grpSpPr>
          <a:xfrm>
            <a:off x="4571994" y="1970616"/>
            <a:ext cx="2440200" cy="2440200"/>
            <a:chOff x="4447194" y="1815766"/>
            <a:chExt cx="2440200" cy="2440200"/>
          </a:xfrm>
        </p:grpSpPr>
        <p:sp>
          <p:nvSpPr>
            <p:cNvPr id="87" name="Google Shape;87;p15"/>
            <p:cNvSpPr/>
            <p:nvPr/>
          </p:nvSpPr>
          <p:spPr>
            <a:xfrm>
              <a:off x="4447194" y="1815766"/>
              <a:ext cx="2440200" cy="2440200"/>
            </a:xfrm>
            <a:prstGeom prst="ellipse">
              <a:avLst/>
            </a:prstGeom>
            <a:solidFill>
              <a:srgbClr val="0C8241"/>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5"/>
            <p:cNvSpPr txBox="1"/>
            <p:nvPr/>
          </p:nvSpPr>
          <p:spPr>
            <a:xfrm>
              <a:off x="4735950" y="2504275"/>
              <a:ext cx="1862700" cy="1163400"/>
            </a:xfrm>
            <a:prstGeom prst="rect">
              <a:avLst/>
            </a:prstGeom>
            <a:solidFill>
              <a:srgbClr val="0C824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Roboto"/>
                  <a:ea typeface="Roboto"/>
                  <a:cs typeface="Roboto"/>
                  <a:sym typeface="Roboto"/>
                </a:rPr>
                <a:t>Overcoming addiction is not simply a matter of willpower.</a:t>
              </a:r>
              <a:endParaRPr sz="1600">
                <a:solidFill>
                  <a:srgbClr val="FFFFFF"/>
                </a:solidFill>
                <a:latin typeface="Roboto"/>
                <a:ea typeface="Roboto"/>
                <a:cs typeface="Roboto"/>
                <a:sym typeface="Roboto"/>
              </a:endParaRPr>
            </a:p>
          </p:txBody>
        </p:sp>
      </p:grpSp>
      <p:grpSp>
        <p:nvGrpSpPr>
          <p:cNvPr id="89" name="Google Shape;89;p15"/>
          <p:cNvGrpSpPr/>
          <p:nvPr/>
        </p:nvGrpSpPr>
        <p:grpSpPr>
          <a:xfrm>
            <a:off x="3566937" y="1297853"/>
            <a:ext cx="1423800" cy="1423800"/>
            <a:chOff x="3490737" y="1374053"/>
            <a:chExt cx="1423800" cy="1423800"/>
          </a:xfrm>
        </p:grpSpPr>
        <p:sp>
          <p:nvSpPr>
            <p:cNvPr id="90" name="Google Shape;90;p15"/>
            <p:cNvSpPr/>
            <p:nvPr/>
          </p:nvSpPr>
          <p:spPr>
            <a:xfrm>
              <a:off x="3490737" y="1374053"/>
              <a:ext cx="1423800" cy="1423800"/>
            </a:xfrm>
            <a:prstGeom prst="ellipse">
              <a:avLst/>
            </a:prstGeom>
            <a:solidFill>
              <a:srgbClr val="004AA8"/>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5"/>
            <p:cNvSpPr txBox="1"/>
            <p:nvPr/>
          </p:nvSpPr>
          <p:spPr>
            <a:xfrm>
              <a:off x="3718754" y="1613603"/>
              <a:ext cx="967800" cy="944700"/>
            </a:xfrm>
            <a:prstGeom prst="rect">
              <a:avLst/>
            </a:prstGeom>
            <a:solidFill>
              <a:srgbClr val="004A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20 million Americans have a substance use disorder</a:t>
              </a:r>
              <a:endParaRPr sz="1000">
                <a:solidFill>
                  <a:srgbClr val="FFFFFF"/>
                </a:solidFill>
                <a:latin typeface="Roboto"/>
                <a:ea typeface="Roboto"/>
                <a:cs typeface="Roboto"/>
                <a:sym typeface="Roboto"/>
              </a:endParaRPr>
            </a:p>
          </p:txBody>
        </p:sp>
      </p:grpSp>
      <p:sp>
        <p:nvSpPr>
          <p:cNvPr id="92" name="Google Shape;92;p15"/>
          <p:cNvSpPr/>
          <p:nvPr/>
        </p:nvSpPr>
        <p:spPr>
          <a:xfrm>
            <a:off x="7264287" y="1297853"/>
            <a:ext cx="1423800" cy="1423800"/>
          </a:xfrm>
          <a:prstGeom prst="ellipse">
            <a:avLst/>
          </a:prstGeom>
          <a:solidFill>
            <a:srgbClr val="1F419A"/>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5"/>
          <p:cNvSpPr/>
          <p:nvPr/>
        </p:nvSpPr>
        <p:spPr>
          <a:xfrm>
            <a:off x="2155962" y="3414328"/>
            <a:ext cx="1423800" cy="1423800"/>
          </a:xfrm>
          <a:prstGeom prst="ellipse">
            <a:avLst/>
          </a:prstGeom>
          <a:solidFill>
            <a:srgbClr val="1F419A"/>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5"/>
          <p:cNvSpPr txBox="1"/>
          <p:nvPr/>
        </p:nvSpPr>
        <p:spPr>
          <a:xfrm>
            <a:off x="7492279" y="1537403"/>
            <a:ext cx="967800" cy="94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46 million Americans have a mental health disorder</a:t>
            </a:r>
            <a:endParaRPr sz="1000">
              <a:solidFill>
                <a:srgbClr val="FFFFFF"/>
              </a:solidFill>
              <a:latin typeface="Roboto"/>
              <a:ea typeface="Roboto"/>
              <a:cs typeface="Roboto"/>
              <a:sym typeface="Roboto"/>
            </a:endParaRPr>
          </a:p>
        </p:txBody>
      </p:sp>
      <p:sp>
        <p:nvSpPr>
          <p:cNvPr id="95" name="Google Shape;95;p15"/>
          <p:cNvSpPr txBox="1"/>
          <p:nvPr/>
        </p:nvSpPr>
        <p:spPr>
          <a:xfrm>
            <a:off x="2383954" y="3653878"/>
            <a:ext cx="967800" cy="94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1 in 5 Americans live with a SUD or MH disorder</a:t>
            </a:r>
            <a:endParaRPr sz="1000">
              <a:solidFill>
                <a:srgbClr val="FFFFFF"/>
              </a:solidFill>
              <a:latin typeface="Roboto"/>
              <a:ea typeface="Roboto"/>
              <a:cs typeface="Roboto"/>
              <a:sym typeface="Roboto"/>
            </a:endParaRPr>
          </a:p>
        </p:txBody>
      </p:sp>
      <p:sp>
        <p:nvSpPr>
          <p:cNvPr id="96" name="Google Shape;96;p15"/>
          <p:cNvSpPr txBox="1"/>
          <p:nvPr/>
        </p:nvSpPr>
        <p:spPr>
          <a:xfrm>
            <a:off x="913150" y="1842050"/>
            <a:ext cx="1862700" cy="1163400"/>
          </a:xfrm>
          <a:prstGeom prst="rect">
            <a:avLst/>
          </a:prstGeom>
          <a:solidFill>
            <a:srgbClr val="0C824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Roboto"/>
                <a:ea typeface="Roboto"/>
                <a:cs typeface="Roboto"/>
                <a:sym typeface="Roboto"/>
              </a:rPr>
              <a:t>Without access to proper care, individuals with an SUD or MH disorder are at risk of criminal justice involvement, overdose death, harming themselves and others, repeat emergency room visits, and mental health hospitalizations.</a:t>
            </a:r>
            <a:endParaRPr sz="1100">
              <a:solidFill>
                <a:srgbClr val="FFFFFF"/>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6"/>
          <p:cNvSpPr/>
          <p:nvPr/>
        </p:nvSpPr>
        <p:spPr>
          <a:xfrm>
            <a:off x="7060175" y="2814400"/>
            <a:ext cx="1746600" cy="1739100"/>
          </a:xfrm>
          <a:prstGeom prst="ellipse">
            <a:avLst/>
          </a:prstGeom>
          <a:solidFill>
            <a:srgbClr val="596BB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2" name="Google Shape;102;p16"/>
          <p:cNvPicPr preferRelativeResize="0"/>
          <p:nvPr/>
        </p:nvPicPr>
        <p:blipFill>
          <a:blip r:embed="rId3">
            <a:alphaModFix/>
          </a:blip>
          <a:stretch>
            <a:fillRect/>
          </a:stretch>
        </p:blipFill>
        <p:spPr>
          <a:xfrm>
            <a:off x="283427" y="161175"/>
            <a:ext cx="2410450" cy="831194"/>
          </a:xfrm>
          <a:prstGeom prst="rect">
            <a:avLst/>
          </a:prstGeom>
          <a:noFill/>
          <a:ln>
            <a:noFill/>
          </a:ln>
        </p:spPr>
      </p:pic>
      <p:sp>
        <p:nvSpPr>
          <p:cNvPr id="103" name="Google Shape;103;p16"/>
          <p:cNvSpPr txBox="1"/>
          <p:nvPr/>
        </p:nvSpPr>
        <p:spPr>
          <a:xfrm>
            <a:off x="2967675" y="276275"/>
            <a:ext cx="6046500" cy="554100"/>
          </a:xfrm>
          <a:prstGeom prst="rect">
            <a:avLst/>
          </a:prstGeom>
          <a:noFill/>
          <a:ln cap="flat" cmpd="sng" w="9525">
            <a:solidFill>
              <a:schemeClr val="lt1"/>
            </a:solidFill>
            <a:prstDash val="solid"/>
            <a:round/>
            <a:headEnd len="sm" w="sm" type="none"/>
            <a:tailEnd len="sm" w="sm" type="none"/>
          </a:ln>
          <a:effectLst>
            <a:outerShdw blurRad="71438" rotWithShape="0" algn="bl" dir="5280000" dist="38100">
              <a:schemeClr val="lt1">
                <a:alpha val="50000"/>
              </a:scheme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2400">
                <a:latin typeface="Calibri"/>
                <a:ea typeface="Calibri"/>
                <a:cs typeface="Calibri"/>
                <a:sym typeface="Calibri"/>
              </a:rPr>
              <a:t>Services</a:t>
            </a:r>
            <a:endParaRPr sz="2400">
              <a:latin typeface="Calibri"/>
              <a:ea typeface="Calibri"/>
              <a:cs typeface="Calibri"/>
              <a:sym typeface="Calibri"/>
            </a:endParaRPr>
          </a:p>
        </p:txBody>
      </p:sp>
      <p:pic>
        <p:nvPicPr>
          <p:cNvPr id="104" name="Google Shape;104;p16"/>
          <p:cNvPicPr preferRelativeResize="0"/>
          <p:nvPr/>
        </p:nvPicPr>
        <p:blipFill>
          <a:blip r:embed="rId4">
            <a:alphaModFix/>
          </a:blip>
          <a:stretch>
            <a:fillRect/>
          </a:stretch>
        </p:blipFill>
        <p:spPr>
          <a:xfrm>
            <a:off x="8232449" y="4410824"/>
            <a:ext cx="873275" cy="873275"/>
          </a:xfrm>
          <a:prstGeom prst="rect">
            <a:avLst/>
          </a:prstGeom>
          <a:noFill/>
          <a:ln>
            <a:noFill/>
          </a:ln>
        </p:spPr>
      </p:pic>
      <p:sp>
        <p:nvSpPr>
          <p:cNvPr id="105" name="Google Shape;105;p16"/>
          <p:cNvSpPr/>
          <p:nvPr/>
        </p:nvSpPr>
        <p:spPr>
          <a:xfrm>
            <a:off x="6309800" y="3826175"/>
            <a:ext cx="1258200" cy="1188600"/>
          </a:xfrm>
          <a:prstGeom prst="ellipse">
            <a:avLst/>
          </a:prstGeom>
          <a:solidFill>
            <a:srgbClr val="0C8241"/>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6" name="Google Shape;106;p16"/>
          <p:cNvPicPr preferRelativeResize="0"/>
          <p:nvPr/>
        </p:nvPicPr>
        <p:blipFill>
          <a:blip r:embed="rId5">
            <a:alphaModFix/>
          </a:blip>
          <a:stretch>
            <a:fillRect/>
          </a:stretch>
        </p:blipFill>
        <p:spPr>
          <a:xfrm>
            <a:off x="640599" y="1375775"/>
            <a:ext cx="2327076" cy="2489693"/>
          </a:xfrm>
          <a:prstGeom prst="rect">
            <a:avLst/>
          </a:prstGeom>
          <a:noFill/>
          <a:ln>
            <a:noFill/>
          </a:ln>
        </p:spPr>
      </p:pic>
      <p:pic>
        <p:nvPicPr>
          <p:cNvPr id="107" name="Google Shape;107;p16"/>
          <p:cNvPicPr preferRelativeResize="0"/>
          <p:nvPr/>
        </p:nvPicPr>
        <p:blipFill>
          <a:blip r:embed="rId6">
            <a:alphaModFix/>
          </a:blip>
          <a:stretch>
            <a:fillRect/>
          </a:stretch>
        </p:blipFill>
        <p:spPr>
          <a:xfrm>
            <a:off x="3408462" y="1364790"/>
            <a:ext cx="2327076" cy="2511627"/>
          </a:xfrm>
          <a:prstGeom prst="rect">
            <a:avLst/>
          </a:prstGeom>
          <a:noFill/>
          <a:ln>
            <a:noFill/>
          </a:ln>
        </p:spPr>
      </p:pic>
      <p:pic>
        <p:nvPicPr>
          <p:cNvPr id="108" name="Google Shape;108;p16"/>
          <p:cNvPicPr preferRelativeResize="0"/>
          <p:nvPr/>
        </p:nvPicPr>
        <p:blipFill rotWithShape="1">
          <a:blip r:embed="rId7">
            <a:alphaModFix/>
          </a:blip>
          <a:srcRect b="1506" l="0" r="0" t="0"/>
          <a:stretch/>
        </p:blipFill>
        <p:spPr>
          <a:xfrm>
            <a:off x="6127200" y="1356700"/>
            <a:ext cx="2327075" cy="2489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17"/>
          <p:cNvPicPr preferRelativeResize="0"/>
          <p:nvPr/>
        </p:nvPicPr>
        <p:blipFill>
          <a:blip r:embed="rId3">
            <a:alphaModFix/>
          </a:blip>
          <a:stretch>
            <a:fillRect/>
          </a:stretch>
        </p:blipFill>
        <p:spPr>
          <a:xfrm>
            <a:off x="283427" y="161175"/>
            <a:ext cx="2410450" cy="831194"/>
          </a:xfrm>
          <a:prstGeom prst="rect">
            <a:avLst/>
          </a:prstGeom>
          <a:noFill/>
          <a:ln>
            <a:noFill/>
          </a:ln>
        </p:spPr>
      </p:pic>
      <p:sp>
        <p:nvSpPr>
          <p:cNvPr id="114" name="Google Shape;114;p17"/>
          <p:cNvSpPr txBox="1"/>
          <p:nvPr/>
        </p:nvSpPr>
        <p:spPr>
          <a:xfrm>
            <a:off x="2967675" y="276275"/>
            <a:ext cx="6046500" cy="554100"/>
          </a:xfrm>
          <a:prstGeom prst="rect">
            <a:avLst/>
          </a:prstGeom>
          <a:noFill/>
          <a:ln cap="flat" cmpd="sng" w="9525">
            <a:solidFill>
              <a:schemeClr val="lt1"/>
            </a:solidFill>
            <a:prstDash val="solid"/>
            <a:round/>
            <a:headEnd len="sm" w="sm" type="none"/>
            <a:tailEnd len="sm" w="sm" type="none"/>
          </a:ln>
          <a:effectLst>
            <a:outerShdw blurRad="71438" rotWithShape="0" algn="bl" dir="5280000" dist="38100">
              <a:schemeClr val="lt1">
                <a:alpha val="50000"/>
              </a:scheme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2400">
                <a:latin typeface="Calibri"/>
                <a:ea typeface="Calibri"/>
                <a:cs typeface="Calibri"/>
                <a:sym typeface="Calibri"/>
              </a:rPr>
              <a:t>Services</a:t>
            </a:r>
            <a:endParaRPr sz="2400">
              <a:latin typeface="Calibri"/>
              <a:ea typeface="Calibri"/>
              <a:cs typeface="Calibri"/>
              <a:sym typeface="Calibri"/>
            </a:endParaRPr>
          </a:p>
        </p:txBody>
      </p:sp>
      <p:pic>
        <p:nvPicPr>
          <p:cNvPr id="115" name="Google Shape;115;p17"/>
          <p:cNvPicPr preferRelativeResize="0"/>
          <p:nvPr/>
        </p:nvPicPr>
        <p:blipFill>
          <a:blip r:embed="rId4">
            <a:alphaModFix/>
          </a:blip>
          <a:stretch>
            <a:fillRect/>
          </a:stretch>
        </p:blipFill>
        <p:spPr>
          <a:xfrm>
            <a:off x="8232449" y="4410824"/>
            <a:ext cx="873275" cy="873275"/>
          </a:xfrm>
          <a:prstGeom prst="rect">
            <a:avLst/>
          </a:prstGeom>
          <a:noFill/>
          <a:ln>
            <a:noFill/>
          </a:ln>
        </p:spPr>
      </p:pic>
      <p:sp>
        <p:nvSpPr>
          <p:cNvPr id="116" name="Google Shape;116;p17"/>
          <p:cNvSpPr txBox="1"/>
          <p:nvPr/>
        </p:nvSpPr>
        <p:spPr>
          <a:xfrm>
            <a:off x="0" y="1346925"/>
            <a:ext cx="9144000" cy="2930700"/>
          </a:xfrm>
          <a:prstGeom prst="rect">
            <a:avLst/>
          </a:prstGeom>
          <a:solidFill>
            <a:srgbClr val="144A9F"/>
          </a:solidFill>
          <a:ln>
            <a:noFill/>
          </a:ln>
        </p:spPr>
        <p:txBody>
          <a:bodyPr anchorCtr="0" anchor="t" bIns="91425" lIns="91425" spcFirstLastPara="1" rIns="91425" wrap="square" tIns="91425">
            <a:noAutofit/>
          </a:bodyPr>
          <a:lstStyle/>
          <a:p>
            <a:pPr indent="425450" lvl="0" marL="571500" rtl="0" algn="l">
              <a:spcBef>
                <a:spcPts val="0"/>
              </a:spcBef>
              <a:spcAft>
                <a:spcPts val="0"/>
              </a:spcAft>
              <a:buClr>
                <a:schemeClr val="lt1"/>
              </a:buClr>
              <a:buSzPts val="1400"/>
              <a:buFont typeface="Calibri"/>
              <a:buChar char="●"/>
            </a:pPr>
            <a:r>
              <a:rPr lang="en">
                <a:solidFill>
                  <a:schemeClr val="lt1"/>
                </a:solidFill>
                <a:latin typeface="Calibri"/>
                <a:ea typeface="Calibri"/>
                <a:cs typeface="Calibri"/>
                <a:sym typeface="Calibri"/>
              </a:rPr>
              <a:t>Medication Management</a:t>
            </a:r>
            <a:endParaRPr>
              <a:solidFill>
                <a:schemeClr val="lt1"/>
              </a:solidFill>
              <a:latin typeface="Calibri"/>
              <a:ea typeface="Calibri"/>
              <a:cs typeface="Calibri"/>
              <a:sym typeface="Calibri"/>
            </a:endParaRPr>
          </a:p>
          <a:p>
            <a:pPr indent="514350" lvl="0" marL="571500" rtl="0" algn="l">
              <a:spcBef>
                <a:spcPts val="0"/>
              </a:spcBef>
              <a:spcAft>
                <a:spcPts val="0"/>
              </a:spcAft>
              <a:buNone/>
            </a:pPr>
            <a:r>
              <a:t/>
            </a:r>
            <a:endParaRPr sz="600">
              <a:solidFill>
                <a:schemeClr val="lt1"/>
              </a:solidFill>
              <a:latin typeface="Calibri"/>
              <a:ea typeface="Calibri"/>
              <a:cs typeface="Calibri"/>
              <a:sym typeface="Calibri"/>
            </a:endParaRPr>
          </a:p>
          <a:p>
            <a:pPr indent="425450" lvl="0" marL="571500" rtl="0" algn="l">
              <a:spcBef>
                <a:spcPts val="0"/>
              </a:spcBef>
              <a:spcAft>
                <a:spcPts val="0"/>
              </a:spcAft>
              <a:buClr>
                <a:schemeClr val="lt1"/>
              </a:buClr>
              <a:buSzPts val="1400"/>
              <a:buFont typeface="Calibri"/>
              <a:buChar char="●"/>
            </a:pPr>
            <a:r>
              <a:rPr lang="en">
                <a:solidFill>
                  <a:schemeClr val="lt1"/>
                </a:solidFill>
                <a:latin typeface="Calibri"/>
                <a:ea typeface="Calibri"/>
                <a:cs typeface="Calibri"/>
                <a:sym typeface="Calibri"/>
              </a:rPr>
              <a:t>Mental Health Management</a:t>
            </a:r>
            <a:endParaRPr>
              <a:solidFill>
                <a:schemeClr val="lt1"/>
              </a:solidFill>
              <a:latin typeface="Calibri"/>
              <a:ea typeface="Calibri"/>
              <a:cs typeface="Calibri"/>
              <a:sym typeface="Calibri"/>
            </a:endParaRPr>
          </a:p>
          <a:p>
            <a:pPr indent="514350" lvl="0" marL="571500" rtl="0" algn="l">
              <a:spcBef>
                <a:spcPts val="0"/>
              </a:spcBef>
              <a:spcAft>
                <a:spcPts val="0"/>
              </a:spcAft>
              <a:buNone/>
            </a:pPr>
            <a:r>
              <a:t/>
            </a:r>
            <a:endParaRPr sz="600">
              <a:solidFill>
                <a:schemeClr val="lt1"/>
              </a:solidFill>
              <a:latin typeface="Calibri"/>
              <a:ea typeface="Calibri"/>
              <a:cs typeface="Calibri"/>
              <a:sym typeface="Calibri"/>
            </a:endParaRPr>
          </a:p>
          <a:p>
            <a:pPr indent="425450" lvl="0" marL="571500" rtl="0" algn="l">
              <a:spcBef>
                <a:spcPts val="0"/>
              </a:spcBef>
              <a:spcAft>
                <a:spcPts val="0"/>
              </a:spcAft>
              <a:buClr>
                <a:schemeClr val="lt1"/>
              </a:buClr>
              <a:buSzPts val="1400"/>
              <a:buFont typeface="Calibri"/>
              <a:buChar char="●"/>
            </a:pPr>
            <a:r>
              <a:rPr lang="en">
                <a:solidFill>
                  <a:schemeClr val="lt1"/>
                </a:solidFill>
                <a:latin typeface="Calibri"/>
                <a:ea typeface="Calibri"/>
                <a:cs typeface="Calibri"/>
                <a:sym typeface="Calibri"/>
              </a:rPr>
              <a:t>Psychological Testing</a:t>
            </a:r>
            <a:endParaRPr>
              <a:solidFill>
                <a:schemeClr val="lt1"/>
              </a:solidFill>
              <a:latin typeface="Calibri"/>
              <a:ea typeface="Calibri"/>
              <a:cs typeface="Calibri"/>
              <a:sym typeface="Calibri"/>
            </a:endParaRPr>
          </a:p>
          <a:p>
            <a:pPr indent="514350" lvl="0" marL="571500" rtl="0" algn="l">
              <a:spcBef>
                <a:spcPts val="0"/>
              </a:spcBef>
              <a:spcAft>
                <a:spcPts val="0"/>
              </a:spcAft>
              <a:buNone/>
            </a:pPr>
            <a:r>
              <a:t/>
            </a:r>
            <a:endParaRPr sz="600">
              <a:solidFill>
                <a:schemeClr val="lt1"/>
              </a:solidFill>
              <a:latin typeface="Calibri"/>
              <a:ea typeface="Calibri"/>
              <a:cs typeface="Calibri"/>
              <a:sym typeface="Calibri"/>
            </a:endParaRPr>
          </a:p>
          <a:p>
            <a:pPr indent="425450" lvl="0" marL="571500" rtl="0" algn="l">
              <a:spcBef>
                <a:spcPts val="0"/>
              </a:spcBef>
              <a:spcAft>
                <a:spcPts val="0"/>
              </a:spcAft>
              <a:buClr>
                <a:schemeClr val="lt1"/>
              </a:buClr>
              <a:buSzPts val="1400"/>
              <a:buFont typeface="Calibri"/>
              <a:buChar char="●"/>
            </a:pPr>
            <a:r>
              <a:rPr lang="en">
                <a:solidFill>
                  <a:schemeClr val="lt1"/>
                </a:solidFill>
                <a:latin typeface="Calibri"/>
                <a:ea typeface="Calibri"/>
                <a:cs typeface="Calibri"/>
                <a:sym typeface="Calibri"/>
              </a:rPr>
              <a:t>Outpatient Treatment</a:t>
            </a:r>
            <a:endParaRPr>
              <a:solidFill>
                <a:schemeClr val="lt1"/>
              </a:solidFill>
              <a:latin typeface="Calibri"/>
              <a:ea typeface="Calibri"/>
              <a:cs typeface="Calibri"/>
              <a:sym typeface="Calibri"/>
            </a:endParaRPr>
          </a:p>
          <a:p>
            <a:pPr indent="514350" lvl="0" marL="571500" rtl="0" algn="l">
              <a:spcBef>
                <a:spcPts val="0"/>
              </a:spcBef>
              <a:spcAft>
                <a:spcPts val="0"/>
              </a:spcAft>
              <a:buNone/>
            </a:pPr>
            <a:r>
              <a:t/>
            </a:r>
            <a:endParaRPr sz="600">
              <a:solidFill>
                <a:schemeClr val="lt1"/>
              </a:solidFill>
              <a:latin typeface="Calibri"/>
              <a:ea typeface="Calibri"/>
              <a:cs typeface="Calibri"/>
              <a:sym typeface="Calibri"/>
            </a:endParaRPr>
          </a:p>
          <a:p>
            <a:pPr indent="425450" lvl="0" marL="571500" rtl="0" algn="l">
              <a:spcBef>
                <a:spcPts val="0"/>
              </a:spcBef>
              <a:spcAft>
                <a:spcPts val="0"/>
              </a:spcAft>
              <a:buClr>
                <a:schemeClr val="lt1"/>
              </a:buClr>
              <a:buSzPts val="1400"/>
              <a:buFont typeface="Calibri"/>
              <a:buChar char="●"/>
            </a:pPr>
            <a:r>
              <a:rPr lang="en">
                <a:solidFill>
                  <a:schemeClr val="lt1"/>
                </a:solidFill>
                <a:latin typeface="Calibri"/>
                <a:ea typeface="Calibri"/>
                <a:cs typeface="Calibri"/>
                <a:sym typeface="Calibri"/>
              </a:rPr>
              <a:t>Detox &amp; Maintenance</a:t>
            </a:r>
            <a:endParaRPr>
              <a:solidFill>
                <a:schemeClr val="lt1"/>
              </a:solidFill>
              <a:latin typeface="Calibri"/>
              <a:ea typeface="Calibri"/>
              <a:cs typeface="Calibri"/>
              <a:sym typeface="Calibri"/>
            </a:endParaRPr>
          </a:p>
          <a:p>
            <a:pPr indent="514350" lvl="0" marL="571500" rtl="0" algn="l">
              <a:spcBef>
                <a:spcPts val="0"/>
              </a:spcBef>
              <a:spcAft>
                <a:spcPts val="0"/>
              </a:spcAft>
              <a:buNone/>
            </a:pPr>
            <a:r>
              <a:t/>
            </a:r>
            <a:endParaRPr sz="600">
              <a:solidFill>
                <a:schemeClr val="lt1"/>
              </a:solidFill>
              <a:latin typeface="Calibri"/>
              <a:ea typeface="Calibri"/>
              <a:cs typeface="Calibri"/>
              <a:sym typeface="Calibri"/>
            </a:endParaRPr>
          </a:p>
          <a:p>
            <a:pPr indent="425450" lvl="0" marL="571500" rtl="0" algn="l">
              <a:spcBef>
                <a:spcPts val="0"/>
              </a:spcBef>
              <a:spcAft>
                <a:spcPts val="0"/>
              </a:spcAft>
              <a:buClr>
                <a:schemeClr val="lt1"/>
              </a:buClr>
              <a:buSzPts val="1400"/>
              <a:buFont typeface="Calibri"/>
              <a:buChar char="●"/>
            </a:pPr>
            <a:r>
              <a:rPr lang="en">
                <a:solidFill>
                  <a:schemeClr val="lt1"/>
                </a:solidFill>
                <a:latin typeface="Calibri"/>
                <a:ea typeface="Calibri"/>
                <a:cs typeface="Calibri"/>
                <a:sym typeface="Calibri"/>
              </a:rPr>
              <a:t>Drug Testing &amp; Laboratory</a:t>
            </a:r>
            <a:endParaRPr>
              <a:solidFill>
                <a:schemeClr val="lt1"/>
              </a:solidFill>
              <a:latin typeface="Calibri"/>
              <a:ea typeface="Calibri"/>
              <a:cs typeface="Calibri"/>
              <a:sym typeface="Calibri"/>
            </a:endParaRPr>
          </a:p>
          <a:p>
            <a:pPr indent="514350" lvl="0" marL="571500" rtl="0" algn="l">
              <a:spcBef>
                <a:spcPts val="0"/>
              </a:spcBef>
              <a:spcAft>
                <a:spcPts val="0"/>
              </a:spcAft>
              <a:buNone/>
            </a:pPr>
            <a:r>
              <a:t/>
            </a:r>
            <a:endParaRPr sz="600">
              <a:solidFill>
                <a:schemeClr val="lt1"/>
              </a:solidFill>
              <a:latin typeface="Calibri"/>
              <a:ea typeface="Calibri"/>
              <a:cs typeface="Calibri"/>
              <a:sym typeface="Calibri"/>
            </a:endParaRPr>
          </a:p>
          <a:p>
            <a:pPr indent="425450" lvl="0" marL="571500" rtl="0" algn="l">
              <a:spcBef>
                <a:spcPts val="0"/>
              </a:spcBef>
              <a:spcAft>
                <a:spcPts val="0"/>
              </a:spcAft>
              <a:buClr>
                <a:schemeClr val="lt1"/>
              </a:buClr>
              <a:buSzPts val="1400"/>
              <a:buFont typeface="Calibri"/>
              <a:buChar char="●"/>
            </a:pPr>
            <a:r>
              <a:rPr lang="en">
                <a:solidFill>
                  <a:schemeClr val="lt1"/>
                </a:solidFill>
                <a:latin typeface="Calibri"/>
                <a:ea typeface="Calibri"/>
                <a:cs typeface="Calibri"/>
                <a:sym typeface="Calibri"/>
              </a:rPr>
              <a:t>Addiction Assessments</a:t>
            </a:r>
            <a:endParaRPr>
              <a:solidFill>
                <a:schemeClr val="lt1"/>
              </a:solidFill>
              <a:latin typeface="Calibri"/>
              <a:ea typeface="Calibri"/>
              <a:cs typeface="Calibri"/>
              <a:sym typeface="Calibri"/>
            </a:endParaRPr>
          </a:p>
          <a:p>
            <a:pPr indent="514350" lvl="0" marL="571500" rtl="0" algn="l">
              <a:spcBef>
                <a:spcPts val="0"/>
              </a:spcBef>
              <a:spcAft>
                <a:spcPts val="0"/>
              </a:spcAft>
              <a:buNone/>
            </a:pPr>
            <a:r>
              <a:t/>
            </a:r>
            <a:endParaRPr sz="600">
              <a:solidFill>
                <a:schemeClr val="lt1"/>
              </a:solidFill>
              <a:latin typeface="Calibri"/>
              <a:ea typeface="Calibri"/>
              <a:cs typeface="Calibri"/>
              <a:sym typeface="Calibri"/>
            </a:endParaRPr>
          </a:p>
          <a:p>
            <a:pPr indent="425450" lvl="0" marL="571500" rtl="0" algn="l">
              <a:spcBef>
                <a:spcPts val="0"/>
              </a:spcBef>
              <a:spcAft>
                <a:spcPts val="0"/>
              </a:spcAft>
              <a:buClr>
                <a:schemeClr val="lt1"/>
              </a:buClr>
              <a:buSzPts val="1400"/>
              <a:buFont typeface="Calibri"/>
              <a:buChar char="●"/>
            </a:pPr>
            <a:r>
              <a:rPr lang="en">
                <a:solidFill>
                  <a:schemeClr val="lt1"/>
                </a:solidFill>
                <a:latin typeface="Calibri"/>
                <a:ea typeface="Calibri"/>
                <a:cs typeface="Calibri"/>
                <a:sym typeface="Calibri"/>
              </a:rPr>
              <a:t>Telemedicine</a:t>
            </a:r>
            <a:endParaRPr>
              <a:solidFill>
                <a:schemeClr val="lt1"/>
              </a:solidFill>
              <a:latin typeface="Calibri"/>
              <a:ea typeface="Calibri"/>
              <a:cs typeface="Calibri"/>
              <a:sym typeface="Calibri"/>
            </a:endParaRPr>
          </a:p>
          <a:p>
            <a:pPr indent="514350" lvl="0" marL="571500" rtl="0" algn="l">
              <a:spcBef>
                <a:spcPts val="0"/>
              </a:spcBef>
              <a:spcAft>
                <a:spcPts val="0"/>
              </a:spcAft>
              <a:buNone/>
            </a:pPr>
            <a:r>
              <a:t/>
            </a:r>
            <a:endParaRPr sz="600">
              <a:solidFill>
                <a:schemeClr val="lt1"/>
              </a:solidFill>
              <a:latin typeface="Calibri"/>
              <a:ea typeface="Calibri"/>
              <a:cs typeface="Calibri"/>
              <a:sym typeface="Calibri"/>
            </a:endParaRPr>
          </a:p>
          <a:p>
            <a:pPr indent="425450" lvl="0" marL="571500" rtl="0" algn="l">
              <a:spcBef>
                <a:spcPts val="0"/>
              </a:spcBef>
              <a:spcAft>
                <a:spcPts val="0"/>
              </a:spcAft>
              <a:buClr>
                <a:schemeClr val="lt1"/>
              </a:buClr>
              <a:buSzPts val="1400"/>
              <a:buFont typeface="Calibri"/>
              <a:buChar char="●"/>
            </a:pPr>
            <a:r>
              <a:rPr lang="en">
                <a:solidFill>
                  <a:schemeClr val="lt1"/>
                </a:solidFill>
                <a:latin typeface="Calibri"/>
                <a:ea typeface="Calibri"/>
                <a:cs typeface="Calibri"/>
                <a:sym typeface="Calibri"/>
              </a:rPr>
              <a:t>Same Day Appointments</a:t>
            </a:r>
            <a:endParaRPr>
              <a:solidFill>
                <a:schemeClr val="lt1"/>
              </a:solidFill>
              <a:latin typeface="Calibri"/>
              <a:ea typeface="Calibri"/>
              <a:cs typeface="Calibri"/>
              <a:sym typeface="Calibri"/>
            </a:endParaRPr>
          </a:p>
        </p:txBody>
      </p:sp>
      <p:pic>
        <p:nvPicPr>
          <p:cNvPr id="117" name="Google Shape;117;p17"/>
          <p:cNvPicPr preferRelativeResize="0"/>
          <p:nvPr/>
        </p:nvPicPr>
        <p:blipFill>
          <a:blip r:embed="rId5">
            <a:alphaModFix/>
          </a:blip>
          <a:stretch>
            <a:fillRect/>
          </a:stretch>
        </p:blipFill>
        <p:spPr>
          <a:xfrm>
            <a:off x="4247864" y="992375"/>
            <a:ext cx="3486124" cy="38774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18"/>
          <p:cNvPicPr preferRelativeResize="0"/>
          <p:nvPr/>
        </p:nvPicPr>
        <p:blipFill>
          <a:blip r:embed="rId3">
            <a:alphaModFix/>
          </a:blip>
          <a:stretch>
            <a:fillRect/>
          </a:stretch>
        </p:blipFill>
        <p:spPr>
          <a:xfrm>
            <a:off x="283427" y="161175"/>
            <a:ext cx="2410450" cy="831194"/>
          </a:xfrm>
          <a:prstGeom prst="rect">
            <a:avLst/>
          </a:prstGeom>
          <a:noFill/>
          <a:ln>
            <a:noFill/>
          </a:ln>
        </p:spPr>
      </p:pic>
      <p:sp>
        <p:nvSpPr>
          <p:cNvPr id="123" name="Google Shape;123;p18"/>
          <p:cNvSpPr txBox="1"/>
          <p:nvPr/>
        </p:nvSpPr>
        <p:spPr>
          <a:xfrm>
            <a:off x="2967675" y="276275"/>
            <a:ext cx="6046500" cy="554100"/>
          </a:xfrm>
          <a:prstGeom prst="rect">
            <a:avLst/>
          </a:prstGeom>
          <a:noFill/>
          <a:ln cap="flat" cmpd="sng" w="9525">
            <a:solidFill>
              <a:schemeClr val="lt1"/>
            </a:solidFill>
            <a:prstDash val="solid"/>
            <a:round/>
            <a:headEnd len="sm" w="sm" type="none"/>
            <a:tailEnd len="sm" w="sm" type="none"/>
          </a:ln>
          <a:effectLst>
            <a:outerShdw blurRad="71438" rotWithShape="0" algn="bl" dir="5280000" dist="38100">
              <a:schemeClr val="lt1">
                <a:alpha val="50000"/>
              </a:scheme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2400">
                <a:latin typeface="Calibri"/>
                <a:ea typeface="Calibri"/>
                <a:cs typeface="Calibri"/>
                <a:sym typeface="Calibri"/>
              </a:rPr>
              <a:t>What do we treat?</a:t>
            </a:r>
            <a:endParaRPr sz="2400">
              <a:latin typeface="Calibri"/>
              <a:ea typeface="Calibri"/>
              <a:cs typeface="Calibri"/>
              <a:sym typeface="Calibri"/>
            </a:endParaRPr>
          </a:p>
        </p:txBody>
      </p:sp>
      <p:pic>
        <p:nvPicPr>
          <p:cNvPr id="124" name="Google Shape;124;p18"/>
          <p:cNvPicPr preferRelativeResize="0"/>
          <p:nvPr/>
        </p:nvPicPr>
        <p:blipFill>
          <a:blip r:embed="rId4">
            <a:alphaModFix/>
          </a:blip>
          <a:stretch>
            <a:fillRect/>
          </a:stretch>
        </p:blipFill>
        <p:spPr>
          <a:xfrm>
            <a:off x="8232449" y="4410824"/>
            <a:ext cx="873275" cy="873275"/>
          </a:xfrm>
          <a:prstGeom prst="rect">
            <a:avLst/>
          </a:prstGeom>
          <a:noFill/>
          <a:ln>
            <a:noFill/>
          </a:ln>
        </p:spPr>
      </p:pic>
      <p:sp>
        <p:nvSpPr>
          <p:cNvPr id="125" name="Google Shape;125;p18"/>
          <p:cNvSpPr txBox="1"/>
          <p:nvPr/>
        </p:nvSpPr>
        <p:spPr>
          <a:xfrm>
            <a:off x="-75" y="1638950"/>
            <a:ext cx="9144000" cy="2134800"/>
          </a:xfrm>
          <a:prstGeom prst="rect">
            <a:avLst/>
          </a:prstGeom>
          <a:solidFill>
            <a:srgbClr val="004AA8"/>
          </a:solidFill>
          <a:ln>
            <a:noFill/>
          </a:ln>
        </p:spPr>
        <p:txBody>
          <a:bodyPr anchorCtr="0" anchor="t" bIns="91425" lIns="91425" spcFirstLastPara="1" rIns="91425" wrap="square" tIns="91425">
            <a:spAutoFit/>
          </a:bodyPr>
          <a:lstStyle/>
          <a:p>
            <a:pPr indent="-317500" lvl="0" marL="857250" rtl="0" algn="l">
              <a:lnSpc>
                <a:spcPct val="115000"/>
              </a:lnSpc>
              <a:spcBef>
                <a:spcPts val="0"/>
              </a:spcBef>
              <a:spcAft>
                <a:spcPts val="0"/>
              </a:spcAft>
              <a:buClr>
                <a:schemeClr val="lt1"/>
              </a:buClr>
              <a:buSzPts val="1400"/>
              <a:buFont typeface="Calibri"/>
              <a:buChar char="●"/>
            </a:pPr>
            <a:r>
              <a:rPr lang="en">
                <a:solidFill>
                  <a:schemeClr val="lt1"/>
                </a:solidFill>
                <a:latin typeface="Calibri"/>
                <a:ea typeface="Calibri"/>
                <a:cs typeface="Calibri"/>
                <a:sym typeface="Calibri"/>
              </a:rPr>
              <a:t>Substance use disorders - all drugs</a:t>
            </a:r>
            <a:endParaRPr>
              <a:solidFill>
                <a:schemeClr val="lt1"/>
              </a:solidFill>
              <a:latin typeface="Calibri"/>
              <a:ea typeface="Calibri"/>
              <a:cs typeface="Calibri"/>
              <a:sym typeface="Calibri"/>
            </a:endParaRPr>
          </a:p>
          <a:p>
            <a:pPr indent="-317500" lvl="0" marL="857250" rtl="0" algn="l">
              <a:lnSpc>
                <a:spcPct val="115000"/>
              </a:lnSpc>
              <a:spcBef>
                <a:spcPts val="0"/>
              </a:spcBef>
              <a:spcAft>
                <a:spcPts val="0"/>
              </a:spcAft>
              <a:buClr>
                <a:schemeClr val="lt1"/>
              </a:buClr>
              <a:buSzPts val="1400"/>
              <a:buFont typeface="Calibri"/>
              <a:buChar char="●"/>
            </a:pPr>
            <a:r>
              <a:rPr lang="en">
                <a:solidFill>
                  <a:schemeClr val="lt1"/>
                </a:solidFill>
                <a:latin typeface="Calibri"/>
                <a:ea typeface="Calibri"/>
                <a:cs typeface="Calibri"/>
                <a:sym typeface="Calibri"/>
              </a:rPr>
              <a:t>Anxiety disorders</a:t>
            </a:r>
            <a:endParaRPr>
              <a:solidFill>
                <a:schemeClr val="lt1"/>
              </a:solidFill>
              <a:latin typeface="Calibri"/>
              <a:ea typeface="Calibri"/>
              <a:cs typeface="Calibri"/>
              <a:sym typeface="Calibri"/>
            </a:endParaRPr>
          </a:p>
          <a:p>
            <a:pPr indent="-317500" lvl="0" marL="857250" rtl="0" algn="l">
              <a:lnSpc>
                <a:spcPct val="115000"/>
              </a:lnSpc>
              <a:spcBef>
                <a:spcPts val="0"/>
              </a:spcBef>
              <a:spcAft>
                <a:spcPts val="0"/>
              </a:spcAft>
              <a:buClr>
                <a:schemeClr val="lt1"/>
              </a:buClr>
              <a:buSzPts val="1400"/>
              <a:buFont typeface="Calibri"/>
              <a:buChar char="●"/>
            </a:pPr>
            <a:r>
              <a:rPr lang="en">
                <a:solidFill>
                  <a:schemeClr val="lt1"/>
                </a:solidFill>
                <a:latin typeface="Calibri"/>
                <a:ea typeface="Calibri"/>
                <a:cs typeface="Calibri"/>
                <a:sym typeface="Calibri"/>
              </a:rPr>
              <a:t>Schizophrenia</a:t>
            </a:r>
            <a:endParaRPr>
              <a:solidFill>
                <a:schemeClr val="lt1"/>
              </a:solidFill>
              <a:latin typeface="Calibri"/>
              <a:ea typeface="Calibri"/>
              <a:cs typeface="Calibri"/>
              <a:sym typeface="Calibri"/>
            </a:endParaRPr>
          </a:p>
          <a:p>
            <a:pPr indent="-317500" lvl="0" marL="857250" rtl="0" algn="l">
              <a:lnSpc>
                <a:spcPct val="115000"/>
              </a:lnSpc>
              <a:spcBef>
                <a:spcPts val="0"/>
              </a:spcBef>
              <a:spcAft>
                <a:spcPts val="0"/>
              </a:spcAft>
              <a:buClr>
                <a:schemeClr val="lt1"/>
              </a:buClr>
              <a:buSzPts val="1400"/>
              <a:buFont typeface="Calibri"/>
              <a:buChar char="●"/>
            </a:pPr>
            <a:r>
              <a:rPr lang="en">
                <a:solidFill>
                  <a:schemeClr val="lt1"/>
                </a:solidFill>
                <a:latin typeface="Calibri"/>
                <a:ea typeface="Calibri"/>
                <a:cs typeface="Calibri"/>
                <a:sym typeface="Calibri"/>
              </a:rPr>
              <a:t>Bipolar disorder</a:t>
            </a:r>
            <a:endParaRPr>
              <a:solidFill>
                <a:schemeClr val="lt1"/>
              </a:solidFill>
              <a:latin typeface="Calibri"/>
              <a:ea typeface="Calibri"/>
              <a:cs typeface="Calibri"/>
              <a:sym typeface="Calibri"/>
            </a:endParaRPr>
          </a:p>
          <a:p>
            <a:pPr indent="-317500" lvl="0" marL="857250" rtl="0" algn="l">
              <a:lnSpc>
                <a:spcPct val="115000"/>
              </a:lnSpc>
              <a:spcBef>
                <a:spcPts val="0"/>
              </a:spcBef>
              <a:spcAft>
                <a:spcPts val="0"/>
              </a:spcAft>
              <a:buClr>
                <a:schemeClr val="lt1"/>
              </a:buClr>
              <a:buSzPts val="1400"/>
              <a:buFont typeface="Calibri"/>
              <a:buChar char="●"/>
            </a:pPr>
            <a:r>
              <a:rPr lang="en">
                <a:solidFill>
                  <a:schemeClr val="lt1"/>
                </a:solidFill>
                <a:latin typeface="Calibri"/>
                <a:ea typeface="Calibri"/>
                <a:cs typeface="Calibri"/>
                <a:sym typeface="Calibri"/>
              </a:rPr>
              <a:t>Personality disorder</a:t>
            </a:r>
            <a:endParaRPr>
              <a:solidFill>
                <a:schemeClr val="lt1"/>
              </a:solidFill>
              <a:latin typeface="Calibri"/>
              <a:ea typeface="Calibri"/>
              <a:cs typeface="Calibri"/>
              <a:sym typeface="Calibri"/>
            </a:endParaRPr>
          </a:p>
          <a:p>
            <a:pPr indent="-317500" lvl="0" marL="857250" rtl="0" algn="l">
              <a:lnSpc>
                <a:spcPct val="115000"/>
              </a:lnSpc>
              <a:spcBef>
                <a:spcPts val="0"/>
              </a:spcBef>
              <a:spcAft>
                <a:spcPts val="0"/>
              </a:spcAft>
              <a:buClr>
                <a:schemeClr val="lt1"/>
              </a:buClr>
              <a:buSzPts val="1400"/>
              <a:buFont typeface="Calibri"/>
              <a:buChar char="●"/>
            </a:pPr>
            <a:r>
              <a:rPr lang="en">
                <a:solidFill>
                  <a:schemeClr val="lt1"/>
                </a:solidFill>
                <a:latin typeface="Calibri"/>
                <a:ea typeface="Calibri"/>
                <a:cs typeface="Calibri"/>
                <a:sym typeface="Calibri"/>
              </a:rPr>
              <a:t>Major depressive disorder</a:t>
            </a:r>
            <a:endParaRPr>
              <a:solidFill>
                <a:schemeClr val="lt1"/>
              </a:solidFill>
              <a:latin typeface="Calibri"/>
              <a:ea typeface="Calibri"/>
              <a:cs typeface="Calibri"/>
              <a:sym typeface="Calibri"/>
            </a:endParaRPr>
          </a:p>
          <a:p>
            <a:pPr indent="-317500" lvl="0" marL="857250" rtl="0" algn="l">
              <a:lnSpc>
                <a:spcPct val="115000"/>
              </a:lnSpc>
              <a:spcBef>
                <a:spcPts val="0"/>
              </a:spcBef>
              <a:spcAft>
                <a:spcPts val="0"/>
              </a:spcAft>
              <a:buClr>
                <a:schemeClr val="lt1"/>
              </a:buClr>
              <a:buSzPts val="1400"/>
              <a:buFont typeface="Calibri"/>
              <a:buChar char="●"/>
            </a:pPr>
            <a:r>
              <a:rPr lang="en">
                <a:solidFill>
                  <a:schemeClr val="lt1"/>
                </a:solidFill>
                <a:latin typeface="Calibri"/>
                <a:ea typeface="Calibri"/>
                <a:cs typeface="Calibri"/>
                <a:sym typeface="Calibri"/>
              </a:rPr>
              <a:t>Post-traumatic stress disorder</a:t>
            </a:r>
            <a:endParaRPr>
              <a:solidFill>
                <a:schemeClr val="lt1"/>
              </a:solidFill>
              <a:latin typeface="Calibri"/>
              <a:ea typeface="Calibri"/>
              <a:cs typeface="Calibri"/>
              <a:sym typeface="Calibri"/>
            </a:endParaRPr>
          </a:p>
          <a:p>
            <a:pPr indent="-317500" lvl="0" marL="857250" rtl="0" algn="l">
              <a:lnSpc>
                <a:spcPct val="115000"/>
              </a:lnSpc>
              <a:spcBef>
                <a:spcPts val="0"/>
              </a:spcBef>
              <a:spcAft>
                <a:spcPts val="0"/>
              </a:spcAft>
              <a:buClr>
                <a:schemeClr val="lt1"/>
              </a:buClr>
              <a:buSzPts val="1400"/>
              <a:buFont typeface="Calibri"/>
              <a:buChar char="●"/>
            </a:pPr>
            <a:r>
              <a:rPr lang="en">
                <a:solidFill>
                  <a:schemeClr val="lt1"/>
                </a:solidFill>
                <a:latin typeface="Calibri"/>
                <a:ea typeface="Calibri"/>
                <a:cs typeface="Calibri"/>
                <a:sym typeface="Calibri"/>
              </a:rPr>
              <a:t>Attention deficit hyperactivity disorder</a:t>
            </a:r>
            <a:endParaRPr>
              <a:solidFill>
                <a:schemeClr val="lt1"/>
              </a:solidFill>
              <a:latin typeface="Calibri"/>
              <a:ea typeface="Calibri"/>
              <a:cs typeface="Calibri"/>
              <a:sym typeface="Calibri"/>
            </a:endParaRPr>
          </a:p>
        </p:txBody>
      </p:sp>
      <p:pic>
        <p:nvPicPr>
          <p:cNvPr id="126" name="Google Shape;126;p18"/>
          <p:cNvPicPr preferRelativeResize="0"/>
          <p:nvPr/>
        </p:nvPicPr>
        <p:blipFill>
          <a:blip r:embed="rId5">
            <a:alphaModFix/>
          </a:blip>
          <a:stretch>
            <a:fillRect/>
          </a:stretch>
        </p:blipFill>
        <p:spPr>
          <a:xfrm>
            <a:off x="4499950" y="1065700"/>
            <a:ext cx="2981950" cy="33451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19"/>
          <p:cNvPicPr preferRelativeResize="0"/>
          <p:nvPr/>
        </p:nvPicPr>
        <p:blipFill>
          <a:blip r:embed="rId3">
            <a:alphaModFix/>
          </a:blip>
          <a:stretch>
            <a:fillRect/>
          </a:stretch>
        </p:blipFill>
        <p:spPr>
          <a:xfrm>
            <a:off x="283427" y="161175"/>
            <a:ext cx="2410450" cy="831194"/>
          </a:xfrm>
          <a:prstGeom prst="rect">
            <a:avLst/>
          </a:prstGeom>
          <a:noFill/>
          <a:ln>
            <a:noFill/>
          </a:ln>
        </p:spPr>
      </p:pic>
      <p:sp>
        <p:nvSpPr>
          <p:cNvPr id="132" name="Google Shape;132;p19"/>
          <p:cNvSpPr txBox="1"/>
          <p:nvPr/>
        </p:nvSpPr>
        <p:spPr>
          <a:xfrm>
            <a:off x="2967675" y="276275"/>
            <a:ext cx="6046500" cy="554100"/>
          </a:xfrm>
          <a:prstGeom prst="rect">
            <a:avLst/>
          </a:prstGeom>
          <a:noFill/>
          <a:ln cap="flat" cmpd="sng" w="9525">
            <a:solidFill>
              <a:schemeClr val="lt1"/>
            </a:solidFill>
            <a:prstDash val="solid"/>
            <a:round/>
            <a:headEnd len="sm" w="sm" type="none"/>
            <a:tailEnd len="sm" w="sm" type="none"/>
          </a:ln>
          <a:effectLst>
            <a:outerShdw blurRad="71438" rotWithShape="0" algn="bl" dir="5280000" dist="38100">
              <a:schemeClr val="lt1">
                <a:alpha val="50000"/>
              </a:scheme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2400">
                <a:latin typeface="Calibri"/>
                <a:ea typeface="Calibri"/>
                <a:cs typeface="Calibri"/>
                <a:sym typeface="Calibri"/>
              </a:rPr>
              <a:t>Patient Experience</a:t>
            </a:r>
            <a:endParaRPr sz="2400">
              <a:latin typeface="Calibri"/>
              <a:ea typeface="Calibri"/>
              <a:cs typeface="Calibri"/>
              <a:sym typeface="Calibri"/>
            </a:endParaRPr>
          </a:p>
        </p:txBody>
      </p:sp>
      <p:pic>
        <p:nvPicPr>
          <p:cNvPr id="133" name="Google Shape;133;p19"/>
          <p:cNvPicPr preferRelativeResize="0"/>
          <p:nvPr/>
        </p:nvPicPr>
        <p:blipFill>
          <a:blip r:embed="rId4">
            <a:alphaModFix/>
          </a:blip>
          <a:stretch>
            <a:fillRect/>
          </a:stretch>
        </p:blipFill>
        <p:spPr>
          <a:xfrm>
            <a:off x="8232449" y="4410824"/>
            <a:ext cx="873275" cy="873275"/>
          </a:xfrm>
          <a:prstGeom prst="rect">
            <a:avLst/>
          </a:prstGeom>
          <a:noFill/>
          <a:ln>
            <a:noFill/>
          </a:ln>
        </p:spPr>
      </p:pic>
      <p:grpSp>
        <p:nvGrpSpPr>
          <p:cNvPr id="134" name="Google Shape;134;p19"/>
          <p:cNvGrpSpPr/>
          <p:nvPr/>
        </p:nvGrpSpPr>
        <p:grpSpPr>
          <a:xfrm>
            <a:off x="6208520" y="1318162"/>
            <a:ext cx="2441356" cy="1941423"/>
            <a:chOff x="6254516" y="1318143"/>
            <a:chExt cx="2460300" cy="2460300"/>
          </a:xfrm>
        </p:grpSpPr>
        <p:sp>
          <p:nvSpPr>
            <p:cNvPr id="135" name="Google Shape;135;p19"/>
            <p:cNvSpPr/>
            <p:nvPr/>
          </p:nvSpPr>
          <p:spPr>
            <a:xfrm rot="2700000">
              <a:off x="7239866" y="1053398"/>
              <a:ext cx="489601" cy="2989789"/>
            </a:xfrm>
            <a:prstGeom prst="roundRect">
              <a:avLst>
                <a:gd fmla="val 50000" name="adj"/>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9"/>
            <p:cNvSpPr/>
            <p:nvPr/>
          </p:nvSpPr>
          <p:spPr>
            <a:xfrm>
              <a:off x="6443962"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307BF3"/>
                  </a:solidFill>
                  <a:latin typeface="Roboto"/>
                  <a:ea typeface="Roboto"/>
                  <a:cs typeface="Roboto"/>
                  <a:sym typeface="Roboto"/>
                </a:rPr>
                <a:t>5</a:t>
              </a:r>
              <a:endParaRPr b="1" sz="900">
                <a:solidFill>
                  <a:srgbClr val="307BF3"/>
                </a:solidFill>
                <a:latin typeface="Roboto"/>
                <a:ea typeface="Roboto"/>
                <a:cs typeface="Roboto"/>
                <a:sym typeface="Roboto"/>
              </a:endParaRPr>
            </a:p>
          </p:txBody>
        </p:sp>
        <p:sp>
          <p:nvSpPr>
            <p:cNvPr id="137" name="Google Shape;137;p19"/>
            <p:cNvSpPr txBox="1"/>
            <p:nvPr/>
          </p:nvSpPr>
          <p:spPr>
            <a:xfrm rot="-2700000">
              <a:off x="6375763" y="2297099"/>
              <a:ext cx="2378424"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FFFFFF"/>
                  </a:solidFill>
                  <a:latin typeface="Calibri"/>
                  <a:ea typeface="Calibri"/>
                  <a:cs typeface="Calibri"/>
                  <a:sym typeface="Calibri"/>
                </a:rPr>
                <a:t>Attend outpatient treatment</a:t>
              </a:r>
              <a:endParaRPr sz="1200">
                <a:solidFill>
                  <a:srgbClr val="FFFFFF"/>
                </a:solidFill>
                <a:latin typeface="Calibri"/>
                <a:ea typeface="Calibri"/>
                <a:cs typeface="Calibri"/>
                <a:sym typeface="Calibri"/>
              </a:endParaRPr>
            </a:p>
          </p:txBody>
        </p:sp>
      </p:grpSp>
      <p:grpSp>
        <p:nvGrpSpPr>
          <p:cNvPr id="138" name="Google Shape;138;p19"/>
          <p:cNvGrpSpPr/>
          <p:nvPr/>
        </p:nvGrpSpPr>
        <p:grpSpPr>
          <a:xfrm>
            <a:off x="4726919" y="1318162"/>
            <a:ext cx="2441356" cy="1941423"/>
            <a:chOff x="4761418" y="1318143"/>
            <a:chExt cx="2460300" cy="2460300"/>
          </a:xfrm>
        </p:grpSpPr>
        <p:sp>
          <p:nvSpPr>
            <p:cNvPr id="139" name="Google Shape;139;p19"/>
            <p:cNvSpPr/>
            <p:nvPr/>
          </p:nvSpPr>
          <p:spPr>
            <a:xfrm rot="2700000">
              <a:off x="5746767" y="1053398"/>
              <a:ext cx="489601" cy="2989789"/>
            </a:xfrm>
            <a:prstGeom prst="roundRect">
              <a:avLst>
                <a:gd fmla="val 50000" name="adj"/>
              </a:avLst>
            </a:prstGeom>
            <a:solidFill>
              <a:srgbClr val="0E65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9"/>
            <p:cNvSpPr/>
            <p:nvPr/>
          </p:nvSpPr>
          <p:spPr>
            <a:xfrm>
              <a:off x="4950863"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0E65F0"/>
                  </a:solidFill>
                  <a:latin typeface="Roboto"/>
                  <a:ea typeface="Roboto"/>
                  <a:cs typeface="Roboto"/>
                  <a:sym typeface="Roboto"/>
                </a:rPr>
                <a:t>4</a:t>
              </a:r>
              <a:endParaRPr b="1" sz="900">
                <a:solidFill>
                  <a:srgbClr val="0E65F0"/>
                </a:solidFill>
                <a:latin typeface="Roboto"/>
                <a:ea typeface="Roboto"/>
                <a:cs typeface="Roboto"/>
                <a:sym typeface="Roboto"/>
              </a:endParaRPr>
            </a:p>
          </p:txBody>
        </p:sp>
        <p:sp>
          <p:nvSpPr>
            <p:cNvPr id="141" name="Google Shape;141;p19"/>
            <p:cNvSpPr txBox="1"/>
            <p:nvPr/>
          </p:nvSpPr>
          <p:spPr>
            <a:xfrm rot="-2700000">
              <a:off x="4896424" y="2302799"/>
              <a:ext cx="2362302"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300">
                  <a:solidFill>
                    <a:srgbClr val="FFFFFF"/>
                  </a:solidFill>
                  <a:latin typeface="Roboto"/>
                  <a:ea typeface="Roboto"/>
                  <a:cs typeface="Roboto"/>
                  <a:sym typeface="Roboto"/>
                </a:rPr>
                <a:t>Address Mental Health</a:t>
              </a:r>
              <a:endParaRPr sz="1300">
                <a:solidFill>
                  <a:srgbClr val="FFFFFF"/>
                </a:solidFill>
                <a:latin typeface="Roboto"/>
                <a:ea typeface="Roboto"/>
                <a:cs typeface="Roboto"/>
                <a:sym typeface="Roboto"/>
              </a:endParaRPr>
            </a:p>
          </p:txBody>
        </p:sp>
      </p:grpSp>
      <p:grpSp>
        <p:nvGrpSpPr>
          <p:cNvPr id="142" name="Google Shape;142;p19"/>
          <p:cNvGrpSpPr/>
          <p:nvPr/>
        </p:nvGrpSpPr>
        <p:grpSpPr>
          <a:xfrm>
            <a:off x="3246738" y="1318162"/>
            <a:ext cx="2441356" cy="1941423"/>
            <a:chOff x="3269751" y="1318143"/>
            <a:chExt cx="2460300" cy="2460300"/>
          </a:xfrm>
        </p:grpSpPr>
        <p:sp>
          <p:nvSpPr>
            <p:cNvPr id="143" name="Google Shape;143;p19"/>
            <p:cNvSpPr/>
            <p:nvPr/>
          </p:nvSpPr>
          <p:spPr>
            <a:xfrm rot="2700000">
              <a:off x="4255100" y="1053398"/>
              <a:ext cx="489601" cy="2989789"/>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9"/>
            <p:cNvSpPr/>
            <p:nvPr/>
          </p:nvSpPr>
          <p:spPr>
            <a:xfrm>
              <a:off x="3459197"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0D5DDF"/>
                  </a:solidFill>
                  <a:latin typeface="Roboto"/>
                  <a:ea typeface="Roboto"/>
                  <a:cs typeface="Roboto"/>
                  <a:sym typeface="Roboto"/>
                </a:rPr>
                <a:t>3</a:t>
              </a:r>
              <a:endParaRPr b="1" sz="900">
                <a:solidFill>
                  <a:srgbClr val="0D5DDF"/>
                </a:solidFill>
                <a:latin typeface="Roboto"/>
                <a:ea typeface="Roboto"/>
                <a:cs typeface="Roboto"/>
                <a:sym typeface="Roboto"/>
              </a:endParaRPr>
            </a:p>
          </p:txBody>
        </p:sp>
        <p:sp>
          <p:nvSpPr>
            <p:cNvPr id="145" name="Google Shape;145;p19"/>
            <p:cNvSpPr txBox="1"/>
            <p:nvPr/>
          </p:nvSpPr>
          <p:spPr>
            <a:xfrm rot="-2700000">
              <a:off x="3404724" y="2302799"/>
              <a:ext cx="2362302"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300">
                  <a:solidFill>
                    <a:srgbClr val="FFFFFF"/>
                  </a:solidFill>
                  <a:latin typeface="Roboto"/>
                  <a:ea typeface="Roboto"/>
                  <a:cs typeface="Roboto"/>
                  <a:sym typeface="Roboto"/>
                </a:rPr>
                <a:t>Start on medications</a:t>
              </a:r>
              <a:endParaRPr sz="1300">
                <a:solidFill>
                  <a:srgbClr val="FFFFFF"/>
                </a:solidFill>
                <a:latin typeface="Roboto"/>
                <a:ea typeface="Roboto"/>
                <a:cs typeface="Roboto"/>
                <a:sym typeface="Roboto"/>
              </a:endParaRPr>
            </a:p>
          </p:txBody>
        </p:sp>
      </p:grpSp>
      <p:grpSp>
        <p:nvGrpSpPr>
          <p:cNvPr id="146" name="Google Shape;146;p19"/>
          <p:cNvGrpSpPr/>
          <p:nvPr/>
        </p:nvGrpSpPr>
        <p:grpSpPr>
          <a:xfrm>
            <a:off x="1765110" y="1318162"/>
            <a:ext cx="2441356" cy="1941423"/>
            <a:chOff x="1776626" y="1318143"/>
            <a:chExt cx="2460300" cy="2460300"/>
          </a:xfrm>
        </p:grpSpPr>
        <p:grpSp>
          <p:nvGrpSpPr>
            <p:cNvPr id="147" name="Google Shape;147;p19"/>
            <p:cNvGrpSpPr/>
            <p:nvPr/>
          </p:nvGrpSpPr>
          <p:grpSpPr>
            <a:xfrm>
              <a:off x="1776626" y="1318143"/>
              <a:ext cx="2460300" cy="2460300"/>
              <a:chOff x="1776626" y="1318143"/>
              <a:chExt cx="2460300" cy="2460300"/>
            </a:xfrm>
          </p:grpSpPr>
          <p:sp>
            <p:nvSpPr>
              <p:cNvPr id="148" name="Google Shape;148;p19"/>
              <p:cNvSpPr/>
              <p:nvPr/>
            </p:nvSpPr>
            <p:spPr>
              <a:xfrm rot="2700000">
                <a:off x="2761975" y="1053398"/>
                <a:ext cx="489601" cy="2989789"/>
              </a:xfrm>
              <a:prstGeom prst="roundRect">
                <a:avLst>
                  <a:gd fmla="val 50000" name="adj"/>
                </a:avLst>
              </a:prstGeom>
              <a:solidFill>
                <a:srgbClr val="0C5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9"/>
              <p:cNvSpPr txBox="1"/>
              <p:nvPr/>
            </p:nvSpPr>
            <p:spPr>
              <a:xfrm rot="-2700000">
                <a:off x="1899549" y="2297849"/>
                <a:ext cx="2376303"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300">
                    <a:solidFill>
                      <a:srgbClr val="FFFFFF"/>
                    </a:solidFill>
                    <a:latin typeface="Calibri"/>
                    <a:ea typeface="Calibri"/>
                    <a:cs typeface="Calibri"/>
                    <a:sym typeface="Calibri"/>
                  </a:rPr>
                  <a:t>Detox in clinic (ambulatory)</a:t>
                </a:r>
                <a:endParaRPr sz="1300">
                  <a:solidFill>
                    <a:srgbClr val="FFFFFF"/>
                  </a:solidFill>
                  <a:latin typeface="Calibri"/>
                  <a:ea typeface="Calibri"/>
                  <a:cs typeface="Calibri"/>
                  <a:sym typeface="Calibri"/>
                </a:endParaRPr>
              </a:p>
            </p:txBody>
          </p:sp>
        </p:grpSp>
        <p:sp>
          <p:nvSpPr>
            <p:cNvPr id="150" name="Google Shape;150;p19"/>
            <p:cNvSpPr/>
            <p:nvPr/>
          </p:nvSpPr>
          <p:spPr>
            <a:xfrm>
              <a:off x="1966072"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0C58D3"/>
                  </a:solidFill>
                  <a:latin typeface="Roboto"/>
                  <a:ea typeface="Roboto"/>
                  <a:cs typeface="Roboto"/>
                  <a:sym typeface="Roboto"/>
                </a:rPr>
                <a:t>2</a:t>
              </a:r>
              <a:endParaRPr b="1" sz="900">
                <a:solidFill>
                  <a:srgbClr val="0C58D3"/>
                </a:solidFill>
                <a:latin typeface="Roboto"/>
                <a:ea typeface="Roboto"/>
                <a:cs typeface="Roboto"/>
                <a:sym typeface="Roboto"/>
              </a:endParaRPr>
            </a:p>
          </p:txBody>
        </p:sp>
      </p:grpSp>
      <p:grpSp>
        <p:nvGrpSpPr>
          <p:cNvPr id="151" name="Google Shape;151;p19"/>
          <p:cNvGrpSpPr/>
          <p:nvPr/>
        </p:nvGrpSpPr>
        <p:grpSpPr>
          <a:xfrm>
            <a:off x="284929" y="1318162"/>
            <a:ext cx="2441356" cy="1941423"/>
            <a:chOff x="284959" y="1318143"/>
            <a:chExt cx="2460300" cy="2460300"/>
          </a:xfrm>
        </p:grpSpPr>
        <p:sp>
          <p:nvSpPr>
            <p:cNvPr id="152" name="Google Shape;152;p19"/>
            <p:cNvSpPr/>
            <p:nvPr/>
          </p:nvSpPr>
          <p:spPr>
            <a:xfrm rot="2700000">
              <a:off x="1270309" y="1053398"/>
              <a:ext cx="489601" cy="2989789"/>
            </a:xfrm>
            <a:prstGeom prst="roundRect">
              <a:avLst>
                <a:gd fmla="val 50000" name="adj"/>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9"/>
            <p:cNvSpPr/>
            <p:nvPr/>
          </p:nvSpPr>
          <p:spPr>
            <a:xfrm>
              <a:off x="472955"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0944A1"/>
                  </a:solidFill>
                  <a:latin typeface="Roboto"/>
                  <a:ea typeface="Roboto"/>
                  <a:cs typeface="Roboto"/>
                  <a:sym typeface="Roboto"/>
                </a:rPr>
                <a:t>1</a:t>
              </a:r>
              <a:endParaRPr b="1" sz="900">
                <a:solidFill>
                  <a:srgbClr val="0944A1"/>
                </a:solidFill>
                <a:latin typeface="Roboto"/>
                <a:ea typeface="Roboto"/>
                <a:cs typeface="Roboto"/>
                <a:sym typeface="Roboto"/>
              </a:endParaRPr>
            </a:p>
          </p:txBody>
        </p:sp>
        <p:sp>
          <p:nvSpPr>
            <p:cNvPr id="154" name="Google Shape;154;p19"/>
            <p:cNvSpPr txBox="1"/>
            <p:nvPr/>
          </p:nvSpPr>
          <p:spPr>
            <a:xfrm rot="-2700000">
              <a:off x="414317" y="2300549"/>
              <a:ext cx="2368666"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300">
                  <a:solidFill>
                    <a:srgbClr val="FFFFFF"/>
                  </a:solidFill>
                  <a:latin typeface="Calibri"/>
                  <a:ea typeface="Calibri"/>
                  <a:cs typeface="Calibri"/>
                  <a:sym typeface="Calibri"/>
                </a:rPr>
                <a:t>Consult with Physician</a:t>
              </a:r>
              <a:endParaRPr sz="1300">
                <a:solidFill>
                  <a:srgbClr val="FFFFFF"/>
                </a:solidFill>
                <a:latin typeface="Calibri"/>
                <a:ea typeface="Calibri"/>
                <a:cs typeface="Calibri"/>
                <a:sym typeface="Calibri"/>
              </a:endParaRPr>
            </a:p>
          </p:txBody>
        </p:sp>
      </p:grpSp>
      <p:grpSp>
        <p:nvGrpSpPr>
          <p:cNvPr id="155" name="Google Shape;155;p19"/>
          <p:cNvGrpSpPr/>
          <p:nvPr/>
        </p:nvGrpSpPr>
        <p:grpSpPr>
          <a:xfrm>
            <a:off x="662603" y="3326732"/>
            <a:ext cx="1910250" cy="1741639"/>
            <a:chOff x="363524" y="1258050"/>
            <a:chExt cx="2547000" cy="2547000"/>
          </a:xfrm>
        </p:grpSpPr>
        <p:sp>
          <p:nvSpPr>
            <p:cNvPr id="156" name="Google Shape;156;p19"/>
            <p:cNvSpPr/>
            <p:nvPr/>
          </p:nvSpPr>
          <p:spPr>
            <a:xfrm rot="2700000">
              <a:off x="1356161" y="1011412"/>
              <a:ext cx="561726" cy="3040276"/>
            </a:xfrm>
            <a:prstGeom prst="roundRect">
              <a:avLst>
                <a:gd fmla="val 50000" name="adj"/>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9"/>
            <p:cNvSpPr/>
            <p:nvPr/>
          </p:nvSpPr>
          <p:spPr>
            <a:xfrm>
              <a:off x="580539"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rgbClr val="0944A1"/>
                  </a:solidFill>
                  <a:latin typeface="Roboto"/>
                  <a:ea typeface="Roboto"/>
                  <a:cs typeface="Roboto"/>
                  <a:sym typeface="Roboto"/>
                </a:rPr>
                <a:t>6</a:t>
              </a:r>
              <a:endParaRPr b="1" sz="1200">
                <a:solidFill>
                  <a:srgbClr val="0944A1"/>
                </a:solidFill>
                <a:latin typeface="Roboto"/>
                <a:ea typeface="Roboto"/>
                <a:cs typeface="Roboto"/>
                <a:sym typeface="Roboto"/>
              </a:endParaRPr>
            </a:p>
          </p:txBody>
        </p:sp>
        <p:sp>
          <p:nvSpPr>
            <p:cNvPr id="158" name="Google Shape;158;p19"/>
            <p:cNvSpPr txBox="1"/>
            <p:nvPr/>
          </p:nvSpPr>
          <p:spPr>
            <a:xfrm rot="-2700000">
              <a:off x="546501" y="2188158"/>
              <a:ext cx="2482369"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100">
                  <a:solidFill>
                    <a:srgbClr val="FFFFFF"/>
                  </a:solidFill>
                  <a:latin typeface="Calibri"/>
                  <a:ea typeface="Calibri"/>
                  <a:cs typeface="Calibri"/>
                  <a:sym typeface="Calibri"/>
                </a:rPr>
                <a:t>Weekly visit with physician</a:t>
              </a:r>
              <a:endParaRPr sz="700">
                <a:solidFill>
                  <a:srgbClr val="FFFFFF"/>
                </a:solidFill>
                <a:latin typeface="Calibri"/>
                <a:ea typeface="Calibri"/>
                <a:cs typeface="Calibri"/>
                <a:sym typeface="Calibri"/>
              </a:endParaRPr>
            </a:p>
          </p:txBody>
        </p:sp>
      </p:grpSp>
      <p:grpSp>
        <p:nvGrpSpPr>
          <p:cNvPr id="159" name="Google Shape;159;p19"/>
          <p:cNvGrpSpPr/>
          <p:nvPr/>
        </p:nvGrpSpPr>
        <p:grpSpPr>
          <a:xfrm>
            <a:off x="2151561" y="3345449"/>
            <a:ext cx="2054920" cy="1704198"/>
            <a:chOff x="2273746" y="1258050"/>
            <a:chExt cx="2547000" cy="2547000"/>
          </a:xfrm>
        </p:grpSpPr>
        <p:sp>
          <p:nvSpPr>
            <p:cNvPr id="160" name="Google Shape;160;p19"/>
            <p:cNvSpPr/>
            <p:nvPr/>
          </p:nvSpPr>
          <p:spPr>
            <a:xfrm rot="2700000">
              <a:off x="3266383" y="1011412"/>
              <a:ext cx="561726" cy="3040276"/>
            </a:xfrm>
            <a:prstGeom prst="roundRect">
              <a:avLst>
                <a:gd fmla="val 50000" name="adj"/>
              </a:avLst>
            </a:prstGeom>
            <a:solidFill>
              <a:srgbClr val="0C5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9"/>
            <p:cNvSpPr/>
            <p:nvPr/>
          </p:nvSpPr>
          <p:spPr>
            <a:xfrm>
              <a:off x="2490761"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0C58D3"/>
                  </a:solidFill>
                  <a:latin typeface="Roboto"/>
                  <a:ea typeface="Roboto"/>
                  <a:cs typeface="Roboto"/>
                  <a:sym typeface="Roboto"/>
                </a:rPr>
                <a:t>7</a:t>
              </a:r>
              <a:endParaRPr b="1" sz="1200">
                <a:solidFill>
                  <a:srgbClr val="0C58D3"/>
                </a:solidFill>
                <a:latin typeface="Roboto"/>
                <a:ea typeface="Roboto"/>
                <a:cs typeface="Roboto"/>
                <a:sym typeface="Roboto"/>
              </a:endParaRPr>
            </a:p>
          </p:txBody>
        </p:sp>
        <p:sp>
          <p:nvSpPr>
            <p:cNvPr id="162" name="Google Shape;162;p19"/>
            <p:cNvSpPr txBox="1"/>
            <p:nvPr/>
          </p:nvSpPr>
          <p:spPr>
            <a:xfrm rot="-2700000">
              <a:off x="2473968" y="2237954"/>
              <a:ext cx="2341513"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FFFFFF"/>
                  </a:solidFill>
                  <a:latin typeface="Calibri"/>
                  <a:ea typeface="Calibri"/>
                  <a:cs typeface="Calibri"/>
                  <a:sym typeface="Calibri"/>
                </a:rPr>
                <a:t>Weekly drug testing</a:t>
              </a:r>
              <a:endParaRPr sz="1000">
                <a:solidFill>
                  <a:srgbClr val="FFFFFF"/>
                </a:solidFill>
                <a:latin typeface="Calibri"/>
                <a:ea typeface="Calibri"/>
                <a:cs typeface="Calibri"/>
                <a:sym typeface="Calibri"/>
              </a:endParaRPr>
            </a:p>
          </p:txBody>
        </p:sp>
      </p:grpSp>
      <p:grpSp>
        <p:nvGrpSpPr>
          <p:cNvPr id="163" name="Google Shape;163;p19"/>
          <p:cNvGrpSpPr/>
          <p:nvPr/>
        </p:nvGrpSpPr>
        <p:grpSpPr>
          <a:xfrm>
            <a:off x="3699154" y="3401858"/>
            <a:ext cx="1988952" cy="1741639"/>
            <a:chOff x="4193764" y="1258050"/>
            <a:chExt cx="2547000" cy="2547000"/>
          </a:xfrm>
        </p:grpSpPr>
        <p:sp>
          <p:nvSpPr>
            <p:cNvPr id="164" name="Google Shape;164;p19"/>
            <p:cNvSpPr/>
            <p:nvPr/>
          </p:nvSpPr>
          <p:spPr>
            <a:xfrm rot="2700000">
              <a:off x="5186401" y="1011412"/>
              <a:ext cx="561726" cy="3040276"/>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9"/>
            <p:cNvSpPr/>
            <p:nvPr/>
          </p:nvSpPr>
          <p:spPr>
            <a:xfrm>
              <a:off x="4410780"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0D5DDF"/>
                  </a:solidFill>
                  <a:latin typeface="Roboto"/>
                  <a:ea typeface="Roboto"/>
                  <a:cs typeface="Roboto"/>
                  <a:sym typeface="Roboto"/>
                </a:rPr>
                <a:t>8</a:t>
              </a:r>
              <a:endParaRPr b="1" sz="1200">
                <a:solidFill>
                  <a:srgbClr val="0D5DDF"/>
                </a:solidFill>
                <a:latin typeface="Roboto"/>
                <a:ea typeface="Roboto"/>
                <a:cs typeface="Roboto"/>
                <a:sym typeface="Roboto"/>
              </a:endParaRPr>
            </a:p>
          </p:txBody>
        </p:sp>
        <p:sp>
          <p:nvSpPr>
            <p:cNvPr id="166" name="Google Shape;166;p19"/>
            <p:cNvSpPr txBox="1"/>
            <p:nvPr/>
          </p:nvSpPr>
          <p:spPr>
            <a:xfrm rot="-2700000">
              <a:off x="4400124" y="2240504"/>
              <a:ext cx="2334301"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FFFFFF"/>
                  </a:solidFill>
                  <a:latin typeface="Calibri"/>
                  <a:ea typeface="Calibri"/>
                  <a:cs typeface="Calibri"/>
                  <a:sym typeface="Calibri"/>
                </a:rPr>
                <a:t>Taper off medication</a:t>
              </a:r>
              <a:endParaRPr sz="1000">
                <a:solidFill>
                  <a:srgbClr val="FFFFFF"/>
                </a:solidFill>
                <a:latin typeface="Calibri"/>
                <a:ea typeface="Calibri"/>
                <a:cs typeface="Calibri"/>
                <a:sym typeface="Calibri"/>
              </a:endParaRPr>
            </a:p>
          </p:txBody>
        </p:sp>
      </p:grpSp>
      <p:grpSp>
        <p:nvGrpSpPr>
          <p:cNvPr id="167" name="Google Shape;167;p19"/>
          <p:cNvGrpSpPr/>
          <p:nvPr/>
        </p:nvGrpSpPr>
        <p:grpSpPr>
          <a:xfrm>
            <a:off x="5288843" y="3401849"/>
            <a:ext cx="1955077" cy="1704198"/>
            <a:chOff x="6103986" y="1258050"/>
            <a:chExt cx="2547000" cy="2547000"/>
          </a:xfrm>
        </p:grpSpPr>
        <p:sp>
          <p:nvSpPr>
            <p:cNvPr id="168" name="Google Shape;168;p19"/>
            <p:cNvSpPr/>
            <p:nvPr/>
          </p:nvSpPr>
          <p:spPr>
            <a:xfrm rot="2700000">
              <a:off x="7096623" y="1011412"/>
              <a:ext cx="561726" cy="3040276"/>
            </a:xfrm>
            <a:prstGeom prst="roundRect">
              <a:avLst>
                <a:gd fmla="val 50000" name="adj"/>
              </a:avLst>
            </a:prstGeom>
            <a:solidFill>
              <a:srgbClr val="0E65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9"/>
            <p:cNvSpPr/>
            <p:nvPr/>
          </p:nvSpPr>
          <p:spPr>
            <a:xfrm>
              <a:off x="6321002"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rgbClr val="0E65F0"/>
                  </a:solidFill>
                  <a:latin typeface="Roboto"/>
                  <a:ea typeface="Roboto"/>
                  <a:cs typeface="Roboto"/>
                  <a:sym typeface="Roboto"/>
                </a:rPr>
                <a:t>9</a:t>
              </a:r>
              <a:endParaRPr b="1" sz="900">
                <a:solidFill>
                  <a:srgbClr val="0E65F0"/>
                </a:solidFill>
                <a:latin typeface="Roboto"/>
                <a:ea typeface="Roboto"/>
                <a:cs typeface="Roboto"/>
                <a:sym typeface="Roboto"/>
              </a:endParaRPr>
            </a:p>
          </p:txBody>
        </p:sp>
        <p:sp>
          <p:nvSpPr>
            <p:cNvPr id="170" name="Google Shape;170;p19"/>
            <p:cNvSpPr txBox="1"/>
            <p:nvPr/>
          </p:nvSpPr>
          <p:spPr>
            <a:xfrm rot="-2700000">
              <a:off x="6306241" y="2238854"/>
              <a:ext cx="2338968"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100">
                  <a:solidFill>
                    <a:srgbClr val="FFFFFF"/>
                  </a:solidFill>
                  <a:latin typeface="Calibri"/>
                  <a:ea typeface="Calibri"/>
                  <a:cs typeface="Calibri"/>
                  <a:sym typeface="Calibri"/>
                </a:rPr>
                <a:t>Possible vivitrol injection</a:t>
              </a:r>
              <a:endParaRPr sz="700">
                <a:solidFill>
                  <a:srgbClr val="FFFFFF"/>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0"/>
          <p:cNvSpPr/>
          <p:nvPr/>
        </p:nvSpPr>
        <p:spPr>
          <a:xfrm>
            <a:off x="7089925" y="2612525"/>
            <a:ext cx="1746600" cy="1739100"/>
          </a:xfrm>
          <a:prstGeom prst="ellipse">
            <a:avLst/>
          </a:prstGeom>
          <a:solidFill>
            <a:srgbClr val="596BB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0"/>
          <p:cNvSpPr txBox="1"/>
          <p:nvPr/>
        </p:nvSpPr>
        <p:spPr>
          <a:xfrm>
            <a:off x="2819675" y="1296850"/>
            <a:ext cx="5987100" cy="264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The use of FDA approved medications in combination with counseling and behavioral therapies for the treatment of substance use disorder.</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sz="1600">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Bridges the biological and behavioral components of addiction</a:t>
            </a: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Medications normalize brain chemistry</a:t>
            </a: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Relieve physiological cravings</a:t>
            </a: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Normalize body functions </a:t>
            </a: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Removes extreme withdrawal effects</a:t>
            </a: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Kai Shin can treat any drug disorder</a:t>
            </a: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Do not prescribe methadone</a:t>
            </a: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Suboxone, Naltrexone, Buprenorphine, Campral</a:t>
            </a:r>
            <a:endParaRPr sz="1200">
              <a:solidFill>
                <a:srgbClr val="333333"/>
              </a:solidFill>
              <a:latin typeface="Calibri"/>
              <a:ea typeface="Calibri"/>
              <a:cs typeface="Calibri"/>
              <a:sym typeface="Calibri"/>
            </a:endParaRPr>
          </a:p>
        </p:txBody>
      </p:sp>
      <p:pic>
        <p:nvPicPr>
          <p:cNvPr id="177" name="Google Shape;177;p20"/>
          <p:cNvPicPr preferRelativeResize="0"/>
          <p:nvPr/>
        </p:nvPicPr>
        <p:blipFill>
          <a:blip r:embed="rId3">
            <a:alphaModFix/>
          </a:blip>
          <a:stretch>
            <a:fillRect/>
          </a:stretch>
        </p:blipFill>
        <p:spPr>
          <a:xfrm>
            <a:off x="283427" y="161175"/>
            <a:ext cx="2410450" cy="831194"/>
          </a:xfrm>
          <a:prstGeom prst="rect">
            <a:avLst/>
          </a:prstGeom>
          <a:noFill/>
          <a:ln>
            <a:noFill/>
          </a:ln>
        </p:spPr>
      </p:pic>
      <p:sp>
        <p:nvSpPr>
          <p:cNvPr id="178" name="Google Shape;178;p20"/>
          <p:cNvSpPr txBox="1"/>
          <p:nvPr/>
        </p:nvSpPr>
        <p:spPr>
          <a:xfrm>
            <a:off x="2967675" y="276275"/>
            <a:ext cx="6046500" cy="554100"/>
          </a:xfrm>
          <a:prstGeom prst="rect">
            <a:avLst/>
          </a:prstGeom>
          <a:noFill/>
          <a:ln cap="flat" cmpd="sng" w="9525">
            <a:solidFill>
              <a:schemeClr val="lt1"/>
            </a:solidFill>
            <a:prstDash val="solid"/>
            <a:round/>
            <a:headEnd len="sm" w="sm" type="none"/>
            <a:tailEnd len="sm" w="sm" type="none"/>
          </a:ln>
          <a:effectLst>
            <a:outerShdw blurRad="71438" rotWithShape="0" algn="bl" dir="5280000" dist="38100">
              <a:schemeClr val="lt1">
                <a:alpha val="50000"/>
              </a:scheme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2400">
                <a:latin typeface="Calibri"/>
                <a:ea typeface="Calibri"/>
                <a:cs typeface="Calibri"/>
                <a:sym typeface="Calibri"/>
              </a:rPr>
              <a:t>Medication Assisted Treatment: What is it?</a:t>
            </a:r>
            <a:endParaRPr sz="2400">
              <a:latin typeface="Calibri"/>
              <a:ea typeface="Calibri"/>
              <a:cs typeface="Calibri"/>
              <a:sym typeface="Calibri"/>
            </a:endParaRPr>
          </a:p>
        </p:txBody>
      </p:sp>
      <p:pic>
        <p:nvPicPr>
          <p:cNvPr id="179" name="Google Shape;179;p20"/>
          <p:cNvPicPr preferRelativeResize="0"/>
          <p:nvPr/>
        </p:nvPicPr>
        <p:blipFill>
          <a:blip r:embed="rId4">
            <a:alphaModFix/>
          </a:blip>
          <a:stretch>
            <a:fillRect/>
          </a:stretch>
        </p:blipFill>
        <p:spPr>
          <a:xfrm>
            <a:off x="8232449" y="4410824"/>
            <a:ext cx="873275" cy="873275"/>
          </a:xfrm>
          <a:prstGeom prst="rect">
            <a:avLst/>
          </a:prstGeom>
          <a:noFill/>
          <a:ln>
            <a:noFill/>
          </a:ln>
        </p:spPr>
      </p:pic>
      <p:pic>
        <p:nvPicPr>
          <p:cNvPr id="180" name="Google Shape;180;p20"/>
          <p:cNvPicPr preferRelativeResize="0"/>
          <p:nvPr/>
        </p:nvPicPr>
        <p:blipFill>
          <a:blip r:embed="rId5">
            <a:alphaModFix/>
          </a:blip>
          <a:stretch>
            <a:fillRect/>
          </a:stretch>
        </p:blipFill>
        <p:spPr>
          <a:xfrm>
            <a:off x="231575" y="2001846"/>
            <a:ext cx="2410450" cy="1237503"/>
          </a:xfrm>
          <a:prstGeom prst="rect">
            <a:avLst/>
          </a:prstGeom>
          <a:noFill/>
          <a:ln>
            <a:noFill/>
          </a:ln>
          <a:effectLst>
            <a:outerShdw blurRad="57150" rotWithShape="0" algn="bl" dir="5400000" dist="19050">
              <a:srgbClr val="000000">
                <a:alpha val="50000"/>
              </a:srgbClr>
            </a:outerShdw>
          </a:effectLst>
        </p:spPr>
      </p:pic>
      <p:sp>
        <p:nvSpPr>
          <p:cNvPr id="181" name="Google Shape;181;p20"/>
          <p:cNvSpPr txBox="1"/>
          <p:nvPr/>
        </p:nvSpPr>
        <p:spPr>
          <a:xfrm>
            <a:off x="7348925" y="2938075"/>
            <a:ext cx="12582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lt1"/>
                </a:solidFill>
              </a:rPr>
              <a:t>MAT medications have shown a reduction in the death rate among those living with addiction by 50% or more</a:t>
            </a:r>
            <a:endParaRPr sz="1000">
              <a:solidFill>
                <a:schemeClr val="lt1"/>
              </a:solidFill>
            </a:endParaRPr>
          </a:p>
        </p:txBody>
      </p:sp>
      <p:sp>
        <p:nvSpPr>
          <p:cNvPr id="182" name="Google Shape;182;p20"/>
          <p:cNvSpPr/>
          <p:nvPr/>
        </p:nvSpPr>
        <p:spPr>
          <a:xfrm>
            <a:off x="6309800" y="3826175"/>
            <a:ext cx="1258200" cy="1188600"/>
          </a:xfrm>
          <a:prstGeom prst="ellipse">
            <a:avLst/>
          </a:prstGeom>
          <a:solidFill>
            <a:srgbClr val="0C8241"/>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0"/>
          <p:cNvSpPr txBox="1"/>
          <p:nvPr/>
        </p:nvSpPr>
        <p:spPr>
          <a:xfrm>
            <a:off x="6437900" y="3866375"/>
            <a:ext cx="10020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lt1"/>
                </a:solidFill>
              </a:rPr>
              <a:t>Up to 90% of patients who participate in MAT maintain sobriety at the 2 year mark</a:t>
            </a:r>
            <a:endParaRPr sz="10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1"/>
          <p:cNvSpPr txBox="1"/>
          <p:nvPr/>
        </p:nvSpPr>
        <p:spPr>
          <a:xfrm>
            <a:off x="0" y="1833325"/>
            <a:ext cx="9144000" cy="1939500"/>
          </a:xfrm>
          <a:prstGeom prst="rect">
            <a:avLst/>
          </a:prstGeom>
          <a:solidFill>
            <a:srgbClr val="004AA8"/>
          </a:solidFill>
          <a:ln>
            <a:noFill/>
          </a:ln>
        </p:spPr>
        <p:txBody>
          <a:bodyPr anchorCtr="0" anchor="t" bIns="91425" lIns="91425" spcFirstLastPara="1" rIns="91425" wrap="square" tIns="91425">
            <a:spAutoFit/>
          </a:bodyPr>
          <a:lstStyle/>
          <a:p>
            <a:pPr indent="-317500" lvl="0" marL="914400" rtl="0" algn="l">
              <a:spcBef>
                <a:spcPts val="0"/>
              </a:spcBef>
              <a:spcAft>
                <a:spcPts val="0"/>
              </a:spcAft>
              <a:buClr>
                <a:schemeClr val="lt1"/>
              </a:buClr>
              <a:buSzPts val="1400"/>
              <a:buFont typeface="Calibri"/>
              <a:buChar char="●"/>
            </a:pPr>
            <a:r>
              <a:rPr lang="en">
                <a:solidFill>
                  <a:schemeClr val="lt1"/>
                </a:solidFill>
                <a:latin typeface="Calibri"/>
                <a:ea typeface="Calibri"/>
                <a:cs typeface="Calibri"/>
                <a:sym typeface="Calibri"/>
              </a:rPr>
              <a:t>CAP Accredited Laboratory</a:t>
            </a:r>
            <a:endParaRPr>
              <a:solidFill>
                <a:schemeClr val="lt1"/>
              </a:solidFill>
              <a:latin typeface="Calibri"/>
              <a:ea typeface="Calibri"/>
              <a:cs typeface="Calibri"/>
              <a:sym typeface="Calibri"/>
            </a:endParaRPr>
          </a:p>
          <a:p>
            <a:pPr indent="0" lvl="0" marL="914400" rtl="0" algn="l">
              <a:spcBef>
                <a:spcPts val="0"/>
              </a:spcBef>
              <a:spcAft>
                <a:spcPts val="0"/>
              </a:spcAft>
              <a:buNone/>
            </a:pPr>
            <a:r>
              <a:t/>
            </a:r>
            <a:endParaRPr sz="600">
              <a:solidFill>
                <a:schemeClr val="lt1"/>
              </a:solidFill>
              <a:latin typeface="Calibri"/>
              <a:ea typeface="Calibri"/>
              <a:cs typeface="Calibri"/>
              <a:sym typeface="Calibri"/>
            </a:endParaRPr>
          </a:p>
          <a:p>
            <a:pPr indent="-317500" lvl="0" marL="914400" rtl="0" algn="l">
              <a:spcBef>
                <a:spcPts val="0"/>
              </a:spcBef>
              <a:spcAft>
                <a:spcPts val="0"/>
              </a:spcAft>
              <a:buClr>
                <a:schemeClr val="lt1"/>
              </a:buClr>
              <a:buSzPts val="1400"/>
              <a:buFont typeface="Calibri"/>
              <a:buChar char="●"/>
            </a:pPr>
            <a:r>
              <a:rPr lang="en">
                <a:solidFill>
                  <a:schemeClr val="lt1"/>
                </a:solidFill>
                <a:latin typeface="Calibri"/>
                <a:ea typeface="Calibri"/>
                <a:cs typeface="Calibri"/>
                <a:sym typeface="Calibri"/>
              </a:rPr>
              <a:t>Clinical and Forensic Testing</a:t>
            </a:r>
            <a:endParaRPr>
              <a:solidFill>
                <a:schemeClr val="lt1"/>
              </a:solidFill>
              <a:latin typeface="Calibri"/>
              <a:ea typeface="Calibri"/>
              <a:cs typeface="Calibri"/>
              <a:sym typeface="Calibri"/>
            </a:endParaRPr>
          </a:p>
          <a:p>
            <a:pPr indent="0" lvl="0" marL="914400" rtl="0" algn="l">
              <a:spcBef>
                <a:spcPts val="0"/>
              </a:spcBef>
              <a:spcAft>
                <a:spcPts val="0"/>
              </a:spcAft>
              <a:buNone/>
            </a:pPr>
            <a:r>
              <a:t/>
            </a:r>
            <a:endParaRPr sz="600">
              <a:solidFill>
                <a:schemeClr val="lt1"/>
              </a:solidFill>
              <a:latin typeface="Calibri"/>
              <a:ea typeface="Calibri"/>
              <a:cs typeface="Calibri"/>
              <a:sym typeface="Calibri"/>
            </a:endParaRPr>
          </a:p>
          <a:p>
            <a:pPr indent="-317500" lvl="0" marL="914400" rtl="0" algn="l">
              <a:spcBef>
                <a:spcPts val="0"/>
              </a:spcBef>
              <a:spcAft>
                <a:spcPts val="0"/>
              </a:spcAft>
              <a:buClr>
                <a:schemeClr val="lt1"/>
              </a:buClr>
              <a:buSzPts val="1400"/>
              <a:buFont typeface="Calibri"/>
              <a:buChar char="●"/>
            </a:pPr>
            <a:r>
              <a:rPr lang="en">
                <a:solidFill>
                  <a:schemeClr val="lt1"/>
                </a:solidFill>
                <a:latin typeface="Calibri"/>
                <a:ea typeface="Calibri"/>
                <a:cs typeface="Calibri"/>
                <a:sym typeface="Calibri"/>
              </a:rPr>
              <a:t>Test for over 25 substances and 70+ analytes</a:t>
            </a:r>
            <a:endParaRPr>
              <a:solidFill>
                <a:schemeClr val="lt1"/>
              </a:solidFill>
              <a:latin typeface="Calibri"/>
              <a:ea typeface="Calibri"/>
              <a:cs typeface="Calibri"/>
              <a:sym typeface="Calibri"/>
            </a:endParaRPr>
          </a:p>
          <a:p>
            <a:pPr indent="0" lvl="0" marL="914400" rtl="0" algn="l">
              <a:spcBef>
                <a:spcPts val="0"/>
              </a:spcBef>
              <a:spcAft>
                <a:spcPts val="0"/>
              </a:spcAft>
              <a:buNone/>
            </a:pPr>
            <a:r>
              <a:t/>
            </a:r>
            <a:endParaRPr sz="600">
              <a:solidFill>
                <a:schemeClr val="lt1"/>
              </a:solidFill>
              <a:latin typeface="Calibri"/>
              <a:ea typeface="Calibri"/>
              <a:cs typeface="Calibri"/>
              <a:sym typeface="Calibri"/>
            </a:endParaRPr>
          </a:p>
          <a:p>
            <a:pPr indent="-317500" lvl="0" marL="914400" rtl="0" algn="l">
              <a:spcBef>
                <a:spcPts val="0"/>
              </a:spcBef>
              <a:spcAft>
                <a:spcPts val="0"/>
              </a:spcAft>
              <a:buClr>
                <a:schemeClr val="lt1"/>
              </a:buClr>
              <a:buSzPts val="1400"/>
              <a:buFont typeface="Calibri"/>
              <a:buChar char="●"/>
            </a:pPr>
            <a:r>
              <a:rPr lang="en">
                <a:solidFill>
                  <a:schemeClr val="lt1"/>
                </a:solidFill>
                <a:latin typeface="Calibri"/>
                <a:ea typeface="Calibri"/>
                <a:cs typeface="Calibri"/>
                <a:sym typeface="Calibri"/>
              </a:rPr>
              <a:t>All patients are drug tested</a:t>
            </a:r>
            <a:endParaRPr>
              <a:solidFill>
                <a:schemeClr val="lt1"/>
              </a:solidFill>
              <a:latin typeface="Calibri"/>
              <a:ea typeface="Calibri"/>
              <a:cs typeface="Calibri"/>
              <a:sym typeface="Calibri"/>
            </a:endParaRPr>
          </a:p>
          <a:p>
            <a:pPr indent="0" lvl="0" marL="914400" rtl="0" algn="l">
              <a:spcBef>
                <a:spcPts val="0"/>
              </a:spcBef>
              <a:spcAft>
                <a:spcPts val="0"/>
              </a:spcAft>
              <a:buNone/>
            </a:pPr>
            <a:r>
              <a:t/>
            </a:r>
            <a:endParaRPr sz="600">
              <a:solidFill>
                <a:schemeClr val="lt1"/>
              </a:solidFill>
              <a:latin typeface="Calibri"/>
              <a:ea typeface="Calibri"/>
              <a:cs typeface="Calibri"/>
              <a:sym typeface="Calibri"/>
            </a:endParaRPr>
          </a:p>
          <a:p>
            <a:pPr indent="-317500" lvl="0" marL="914400" rtl="0" algn="l">
              <a:spcBef>
                <a:spcPts val="0"/>
              </a:spcBef>
              <a:spcAft>
                <a:spcPts val="0"/>
              </a:spcAft>
              <a:buClr>
                <a:schemeClr val="lt1"/>
              </a:buClr>
              <a:buSzPts val="1400"/>
              <a:buFont typeface="Calibri"/>
              <a:buChar char="●"/>
            </a:pPr>
            <a:r>
              <a:rPr lang="en">
                <a:solidFill>
                  <a:schemeClr val="lt1"/>
                </a:solidFill>
                <a:latin typeface="Calibri"/>
                <a:ea typeface="Calibri"/>
                <a:cs typeface="Calibri"/>
                <a:sym typeface="Calibri"/>
              </a:rPr>
              <a:t>Results provided in case management records</a:t>
            </a:r>
            <a:endParaRPr>
              <a:solidFill>
                <a:schemeClr val="lt1"/>
              </a:solidFill>
              <a:latin typeface="Calibri"/>
              <a:ea typeface="Calibri"/>
              <a:cs typeface="Calibri"/>
              <a:sym typeface="Calibri"/>
            </a:endParaRPr>
          </a:p>
          <a:p>
            <a:pPr indent="0" lvl="0" marL="914400" rtl="0" algn="l">
              <a:spcBef>
                <a:spcPts val="0"/>
              </a:spcBef>
              <a:spcAft>
                <a:spcPts val="0"/>
              </a:spcAft>
              <a:buNone/>
            </a:pPr>
            <a:r>
              <a:t/>
            </a:r>
            <a:endParaRPr sz="600">
              <a:solidFill>
                <a:schemeClr val="lt1"/>
              </a:solidFill>
              <a:latin typeface="Calibri"/>
              <a:ea typeface="Calibri"/>
              <a:cs typeface="Calibri"/>
              <a:sym typeface="Calibri"/>
            </a:endParaRPr>
          </a:p>
          <a:p>
            <a:pPr indent="-317500" lvl="0" marL="914400" rtl="0" algn="l">
              <a:spcBef>
                <a:spcPts val="0"/>
              </a:spcBef>
              <a:spcAft>
                <a:spcPts val="0"/>
              </a:spcAft>
              <a:buClr>
                <a:schemeClr val="lt1"/>
              </a:buClr>
              <a:buSzPts val="1400"/>
              <a:buFont typeface="Calibri"/>
              <a:buChar char="●"/>
            </a:pPr>
            <a:r>
              <a:rPr lang="en">
                <a:solidFill>
                  <a:schemeClr val="lt1"/>
                </a:solidFill>
                <a:latin typeface="Calibri"/>
                <a:ea typeface="Calibri"/>
                <a:cs typeface="Calibri"/>
                <a:sym typeface="Calibri"/>
              </a:rPr>
              <a:t>Provided to courts/legal representation</a:t>
            </a:r>
            <a:endParaRPr>
              <a:solidFill>
                <a:schemeClr val="lt1"/>
              </a:solidFill>
              <a:latin typeface="Calibri"/>
              <a:ea typeface="Calibri"/>
              <a:cs typeface="Calibri"/>
              <a:sym typeface="Calibri"/>
            </a:endParaRPr>
          </a:p>
        </p:txBody>
      </p:sp>
      <p:pic>
        <p:nvPicPr>
          <p:cNvPr id="189" name="Google Shape;189;p21"/>
          <p:cNvPicPr preferRelativeResize="0"/>
          <p:nvPr/>
        </p:nvPicPr>
        <p:blipFill>
          <a:blip r:embed="rId3">
            <a:alphaModFix/>
          </a:blip>
          <a:stretch>
            <a:fillRect/>
          </a:stretch>
        </p:blipFill>
        <p:spPr>
          <a:xfrm>
            <a:off x="283427" y="161175"/>
            <a:ext cx="2410450" cy="831194"/>
          </a:xfrm>
          <a:prstGeom prst="rect">
            <a:avLst/>
          </a:prstGeom>
          <a:noFill/>
          <a:ln>
            <a:noFill/>
          </a:ln>
        </p:spPr>
      </p:pic>
      <p:sp>
        <p:nvSpPr>
          <p:cNvPr id="190" name="Google Shape;190;p21"/>
          <p:cNvSpPr txBox="1"/>
          <p:nvPr/>
        </p:nvSpPr>
        <p:spPr>
          <a:xfrm>
            <a:off x="2967675" y="276275"/>
            <a:ext cx="6046500" cy="554100"/>
          </a:xfrm>
          <a:prstGeom prst="rect">
            <a:avLst/>
          </a:prstGeom>
          <a:noFill/>
          <a:ln cap="flat" cmpd="sng" w="9525">
            <a:solidFill>
              <a:schemeClr val="lt1"/>
            </a:solidFill>
            <a:prstDash val="solid"/>
            <a:round/>
            <a:headEnd len="sm" w="sm" type="none"/>
            <a:tailEnd len="sm" w="sm" type="none"/>
          </a:ln>
          <a:effectLst>
            <a:outerShdw blurRad="71438" rotWithShape="0" algn="bl" dir="5280000" dist="38100">
              <a:schemeClr val="lt1">
                <a:alpha val="50000"/>
              </a:scheme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2400">
                <a:latin typeface="Calibri"/>
                <a:ea typeface="Calibri"/>
                <a:cs typeface="Calibri"/>
                <a:sym typeface="Calibri"/>
              </a:rPr>
              <a:t>Drug Testing</a:t>
            </a:r>
            <a:endParaRPr sz="2400">
              <a:latin typeface="Calibri"/>
              <a:ea typeface="Calibri"/>
              <a:cs typeface="Calibri"/>
              <a:sym typeface="Calibri"/>
            </a:endParaRPr>
          </a:p>
        </p:txBody>
      </p:sp>
      <p:pic>
        <p:nvPicPr>
          <p:cNvPr id="191" name="Google Shape;191;p21"/>
          <p:cNvPicPr preferRelativeResize="0"/>
          <p:nvPr/>
        </p:nvPicPr>
        <p:blipFill>
          <a:blip r:embed="rId4">
            <a:alphaModFix/>
          </a:blip>
          <a:stretch>
            <a:fillRect/>
          </a:stretch>
        </p:blipFill>
        <p:spPr>
          <a:xfrm>
            <a:off x="8232449" y="4410824"/>
            <a:ext cx="873275" cy="873275"/>
          </a:xfrm>
          <a:prstGeom prst="rect">
            <a:avLst/>
          </a:prstGeom>
          <a:noFill/>
          <a:ln>
            <a:noFill/>
          </a:ln>
        </p:spPr>
      </p:pic>
      <p:pic>
        <p:nvPicPr>
          <p:cNvPr id="192" name="Google Shape;192;p21"/>
          <p:cNvPicPr preferRelativeResize="0"/>
          <p:nvPr/>
        </p:nvPicPr>
        <p:blipFill>
          <a:blip r:embed="rId5">
            <a:alphaModFix/>
          </a:blip>
          <a:stretch>
            <a:fillRect/>
          </a:stretch>
        </p:blipFill>
        <p:spPr>
          <a:xfrm>
            <a:off x="5606676" y="2102388"/>
            <a:ext cx="2332875" cy="1401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